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2" r:id="rId6"/>
    <p:sldId id="260" r:id="rId7"/>
    <p:sldId id="261" r:id="rId8"/>
    <p:sldId id="262" r:id="rId9"/>
    <p:sldId id="263" r:id="rId10"/>
    <p:sldId id="264" r:id="rId11"/>
    <p:sldId id="265" r:id="rId12"/>
    <p:sldId id="267" r:id="rId13"/>
    <p:sldId id="315" r:id="rId14"/>
    <p:sldId id="316" r:id="rId15"/>
    <p:sldId id="317" r:id="rId16"/>
    <p:sldId id="268" r:id="rId17"/>
    <p:sldId id="319"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6" r:id="rId31"/>
    <p:sldId id="287" r:id="rId32"/>
    <p:sldId id="281" r:id="rId33"/>
    <p:sldId id="282" r:id="rId34"/>
    <p:sldId id="283" r:id="rId35"/>
    <p:sldId id="284" r:id="rId36"/>
    <p:sldId id="285" r:id="rId37"/>
    <p:sldId id="295" r:id="rId38"/>
    <p:sldId id="293" r:id="rId39"/>
    <p:sldId id="296" r:id="rId40"/>
    <p:sldId id="294" r:id="rId41"/>
    <p:sldId id="288" r:id="rId42"/>
    <p:sldId id="289" r:id="rId43"/>
    <p:sldId id="290" r:id="rId44"/>
    <p:sldId id="291" r:id="rId45"/>
    <p:sldId id="297" r:id="rId46"/>
    <p:sldId id="299" r:id="rId47"/>
    <p:sldId id="298" r:id="rId48"/>
    <p:sldId id="300" r:id="rId49"/>
    <p:sldId id="301" r:id="rId50"/>
    <p:sldId id="302" r:id="rId51"/>
    <p:sldId id="303" r:id="rId52"/>
    <p:sldId id="310" r:id="rId53"/>
    <p:sldId id="308" r:id="rId54"/>
    <p:sldId id="304" r:id="rId55"/>
    <p:sldId id="305" r:id="rId56"/>
    <p:sldId id="306" r:id="rId57"/>
    <p:sldId id="307" r:id="rId58"/>
    <p:sldId id="311" r:id="rId59"/>
    <p:sldId id="312" r:id="rId60"/>
    <p:sldId id="313" r:id="rId61"/>
    <p:sldId id="314" r:id="rId6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2792"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6" name="Title Text"/>
          <p:cNvSpPr txBox="1">
            <a:spLocks noGrp="1"/>
          </p:cNvSpPr>
          <p:nvPr>
            <p:ph type="title"/>
          </p:nvPr>
        </p:nvSpPr>
        <p:spPr>
          <a:xfrm>
            <a:off x="914400" y="2130426"/>
            <a:ext cx="10363200" cy="1470025"/>
          </a:xfrm>
          <a:prstGeom prst="rect">
            <a:avLst/>
          </a:prstGeom>
        </p:spPr>
        <p:txBody>
          <a:bodyPr/>
          <a:lstStyle/>
          <a:p>
            <a:r>
              <a:rPr lang="en-US"/>
              <a:t>Click to edit Master title style</a:t>
            </a:r>
            <a:endParaRPr/>
          </a:p>
        </p:txBody>
      </p:sp>
      <p:sp>
        <p:nvSpPr>
          <p:cNvPr id="17"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8"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20"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21"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22" name="image2.png" descr="image2.png"/>
          <p:cNvPicPr>
            <a:picLocks noChangeAspect="1"/>
          </p:cNvPicPr>
          <p:nvPr/>
        </p:nvPicPr>
        <p:blipFill>
          <a:blip r:embed="rId3"/>
          <a:stretch>
            <a:fillRect/>
          </a:stretch>
        </p:blipFill>
        <p:spPr>
          <a:xfrm>
            <a:off x="8585200" y="238126"/>
            <a:ext cx="3606800" cy="981075"/>
          </a:xfrm>
          <a:prstGeom prst="rect">
            <a:avLst/>
          </a:prstGeom>
          <a:ln w="12700">
            <a:miter lim="400000"/>
          </a:ln>
        </p:spPr>
      </p:pic>
      <p:pic>
        <p:nvPicPr>
          <p:cNvPr id="23" name="image3.png" descr="image3.png"/>
          <p:cNvPicPr>
            <a:picLocks noChangeAspect="1"/>
          </p:cNvPicPr>
          <p:nvPr/>
        </p:nvPicPr>
        <p:blipFill>
          <a:blip r:embed="rId4"/>
          <a:stretch>
            <a:fillRect/>
          </a:stretch>
        </p:blipFill>
        <p:spPr>
          <a:xfrm>
            <a:off x="0" y="0"/>
            <a:ext cx="12217400" cy="687705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296255715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41" name="Title Text"/>
          <p:cNvSpPr txBox="1">
            <a:spLocks noGrp="1"/>
          </p:cNvSpPr>
          <p:nvPr>
            <p:ph type="title"/>
          </p:nvPr>
        </p:nvSpPr>
        <p:spPr>
          <a:xfrm>
            <a:off x="2389718" y="4800600"/>
            <a:ext cx="7315201" cy="566738"/>
          </a:xfrm>
          <a:prstGeom prst="rect">
            <a:avLst/>
          </a:prstGeom>
        </p:spPr>
        <p:txBody>
          <a:bodyPr anchor="b"/>
          <a:lstStyle>
            <a:lvl1pPr algn="l">
              <a:defRPr sz="2000" b="1"/>
            </a:lvl1pPr>
          </a:lstStyle>
          <a:p>
            <a:r>
              <a:rPr lang="en-US"/>
              <a:t>Click to edit Master title style</a:t>
            </a:r>
            <a:endParaRPr/>
          </a:p>
        </p:txBody>
      </p:sp>
      <p:sp>
        <p:nvSpPr>
          <p:cNvPr id="142" name="Image"/>
          <p:cNvSpPr>
            <a:spLocks noGrp="1"/>
          </p:cNvSpPr>
          <p:nvPr>
            <p:ph type="pic" sz="half" idx="21"/>
          </p:nvPr>
        </p:nvSpPr>
        <p:spPr>
          <a:xfrm>
            <a:off x="2389718" y="612775"/>
            <a:ext cx="7315201" cy="4114800"/>
          </a:xfrm>
          <a:prstGeom prst="rect">
            <a:avLst/>
          </a:prstGeom>
        </p:spPr>
        <p:txBody>
          <a:bodyPr lIns="91439" rIns="91439">
            <a:noAutofit/>
          </a:bodyPr>
          <a:lstStyle/>
          <a:p>
            <a:r>
              <a:rPr lang="en-US"/>
              <a:t>Click icon to add picture</a:t>
            </a:r>
            <a:endParaRPr/>
          </a:p>
        </p:txBody>
      </p:sp>
      <p:sp>
        <p:nvSpPr>
          <p:cNvPr id="143" name="Body Level One…"/>
          <p:cNvSpPr txBox="1">
            <a:spLocks noGrp="1"/>
          </p:cNvSpPr>
          <p:nvPr>
            <p:ph type="body" sz="quarter"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44" name="image2.png" descr="image2.png"/>
          <p:cNvPicPr>
            <a:picLocks noChangeAspect="1"/>
          </p:cNvPicPr>
          <p:nvPr/>
        </p:nvPicPr>
        <p:blipFill>
          <a:blip r:embed="rId2"/>
          <a:stretch>
            <a:fillRect/>
          </a:stretch>
        </p:blipFill>
        <p:spPr>
          <a:xfrm>
            <a:off x="8585200" y="228601"/>
            <a:ext cx="3606800" cy="981075"/>
          </a:xfrm>
          <a:prstGeom prst="rect">
            <a:avLst/>
          </a:prstGeom>
          <a:ln w="12700">
            <a:miter lim="400000"/>
          </a:ln>
        </p:spPr>
      </p:pic>
      <p:sp>
        <p:nvSpPr>
          <p:cNvPr id="145"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36855560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rPr lang="en-US"/>
              <a:t>Click to edit Master title style</a:t>
            </a:r>
            <a:endParaRPr/>
          </a:p>
        </p:txBody>
      </p:sp>
      <p:sp>
        <p:nvSpPr>
          <p:cNvPr id="153" name="Body Level One…"/>
          <p:cNvSpPr txBox="1">
            <a:spLocks noGrp="1"/>
          </p:cNvSpPr>
          <p:nvPr>
            <p:ph type="body"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54" name="image2.png" descr="image2.png"/>
          <p:cNvPicPr>
            <a:picLocks noChangeAspect="1"/>
          </p:cNvPicPr>
          <p:nvPr/>
        </p:nvPicPr>
        <p:blipFill>
          <a:blip r:embed="rId2"/>
          <a:stretch>
            <a:fillRect/>
          </a:stretch>
        </p:blipFill>
        <p:spPr>
          <a:xfrm>
            <a:off x="8585200" y="228601"/>
            <a:ext cx="3606800" cy="981075"/>
          </a:xfrm>
          <a:prstGeom prst="rect">
            <a:avLst/>
          </a:prstGeom>
          <a:ln w="12700">
            <a:miter lim="400000"/>
          </a:ln>
        </p:spPr>
      </p:pic>
      <p:sp>
        <p:nvSpPr>
          <p:cNvPr id="155"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37433983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8839200" y="274638"/>
            <a:ext cx="2743200" cy="5851526"/>
          </a:xfrm>
          <a:prstGeom prst="rect">
            <a:avLst/>
          </a:prstGeom>
        </p:spPr>
        <p:txBody>
          <a:bodyPr/>
          <a:lstStyle/>
          <a:p>
            <a:r>
              <a:rPr lang="en-US"/>
              <a:t>Click to edit Master title style</a:t>
            </a:r>
            <a:endParaRPr/>
          </a:p>
        </p:txBody>
      </p:sp>
      <p:sp>
        <p:nvSpPr>
          <p:cNvPr id="163" name="Body Level One…"/>
          <p:cNvSpPr txBox="1">
            <a:spLocks noGrp="1"/>
          </p:cNvSpPr>
          <p:nvPr>
            <p:ph type="body" idx="1"/>
          </p:nvPr>
        </p:nvSpPr>
        <p:spPr>
          <a:xfrm>
            <a:off x="609600" y="274638"/>
            <a:ext cx="8026400" cy="5851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64" name="image2.png" descr="image2.png"/>
          <p:cNvPicPr>
            <a:picLocks noChangeAspect="1"/>
          </p:cNvPicPr>
          <p:nvPr/>
        </p:nvPicPr>
        <p:blipFill>
          <a:blip r:embed="rId2"/>
          <a:stretch>
            <a:fillRect/>
          </a:stretch>
        </p:blipFill>
        <p:spPr>
          <a:xfrm>
            <a:off x="8585200" y="228601"/>
            <a:ext cx="3606800" cy="981075"/>
          </a:xfrm>
          <a:prstGeom prst="rect">
            <a:avLst/>
          </a:prstGeom>
          <a:ln w="12700">
            <a:miter lim="400000"/>
          </a:ln>
        </p:spPr>
      </p:pic>
      <p:sp>
        <p:nvSpPr>
          <p:cNvPr id="165"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28633632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rPr lang="en-US"/>
              <a:t>Click to edit Master title style</a:t>
            </a:r>
            <a:endParaRPr/>
          </a:p>
        </p:txBody>
      </p:sp>
      <p:sp>
        <p:nvSpPr>
          <p:cNvPr id="32"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30273984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rPr lang="en-US"/>
              <a:t>Click to edit Master title style</a:t>
            </a:r>
            <a:endParaRPr/>
          </a:p>
        </p:txBody>
      </p:sp>
      <p:sp>
        <p:nvSpPr>
          <p:cNvPr id="40" name="Body Level One…"/>
          <p:cNvSpPr txBox="1">
            <a:spLocks noGrp="1"/>
          </p:cNvSpPr>
          <p:nvPr>
            <p:ph type="body"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41"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2"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43"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44"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45" name="image2.png" descr="image2.png"/>
          <p:cNvPicPr>
            <a:picLocks noChangeAspect="1"/>
          </p:cNvPicPr>
          <p:nvPr/>
        </p:nvPicPr>
        <p:blipFill>
          <a:blip r:embed="rId3"/>
          <a:stretch>
            <a:fillRect/>
          </a:stretch>
        </p:blipFill>
        <p:spPr>
          <a:xfrm>
            <a:off x="8585200" y="228601"/>
            <a:ext cx="3606800" cy="981075"/>
          </a:xfrm>
          <a:prstGeom prst="rect">
            <a:avLst/>
          </a:prstGeom>
          <a:ln w="12700">
            <a:miter lim="400000"/>
          </a:ln>
        </p:spPr>
      </p:pic>
      <p:sp>
        <p:nvSpPr>
          <p:cNvPr id="46"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22086412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3" name="Title Text"/>
          <p:cNvSpPr txBox="1">
            <a:spLocks noGrp="1"/>
          </p:cNvSpPr>
          <p:nvPr>
            <p:ph type="title"/>
          </p:nvPr>
        </p:nvSpPr>
        <p:spPr>
          <a:xfrm>
            <a:off x="963084" y="4406901"/>
            <a:ext cx="10363201" cy="1362075"/>
          </a:xfrm>
          <a:prstGeom prst="rect">
            <a:avLst/>
          </a:prstGeom>
        </p:spPr>
        <p:txBody>
          <a:bodyPr anchor="t"/>
          <a:lstStyle>
            <a:lvl1pPr algn="l">
              <a:defRPr sz="4000" b="1" cap="all"/>
            </a:lvl1pPr>
          </a:lstStyle>
          <a:p>
            <a:r>
              <a:rPr lang="en-US"/>
              <a:t>Click to edit Master title style</a:t>
            </a:r>
            <a:endParaRPr/>
          </a:p>
        </p:txBody>
      </p:sp>
      <p:sp>
        <p:nvSpPr>
          <p:cNvPr id="54"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55"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6"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57"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58"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59" name="image2.png" descr="image2.png"/>
          <p:cNvPicPr>
            <a:picLocks noChangeAspect="1"/>
          </p:cNvPicPr>
          <p:nvPr/>
        </p:nvPicPr>
        <p:blipFill>
          <a:blip r:embed="rId3"/>
          <a:stretch>
            <a:fillRect/>
          </a:stretch>
        </p:blipFill>
        <p:spPr>
          <a:xfrm>
            <a:off x="8534400" y="228601"/>
            <a:ext cx="3606800" cy="981075"/>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34977472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rPr lang="en-US"/>
              <a:t>Click to edit Master title style</a:t>
            </a:r>
            <a:endParaRPr/>
          </a:p>
        </p:txBody>
      </p:sp>
      <p:sp>
        <p:nvSpPr>
          <p:cNvPr id="68"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69"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0"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71"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72"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73" name="image2.png" descr="image2.png"/>
          <p:cNvPicPr>
            <a:picLocks noChangeAspect="1"/>
          </p:cNvPicPr>
          <p:nvPr/>
        </p:nvPicPr>
        <p:blipFill>
          <a:blip r:embed="rId3"/>
          <a:stretch>
            <a:fillRect/>
          </a:stretch>
        </p:blipFill>
        <p:spPr>
          <a:xfrm>
            <a:off x="8534400" y="238126"/>
            <a:ext cx="3606800" cy="981075"/>
          </a:xfrm>
          <a:prstGeom prst="rect">
            <a:avLst/>
          </a:prstGeom>
          <a:ln w="12700">
            <a:miter lim="400000"/>
          </a:ln>
        </p:spPr>
      </p:pic>
      <p:sp>
        <p:nvSpPr>
          <p:cNvPr id="74"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2277035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1" name="Title Text"/>
          <p:cNvSpPr txBox="1">
            <a:spLocks noGrp="1"/>
          </p:cNvSpPr>
          <p:nvPr>
            <p:ph type="title"/>
          </p:nvPr>
        </p:nvSpPr>
        <p:spPr>
          <a:prstGeom prst="rect">
            <a:avLst/>
          </a:prstGeom>
        </p:spPr>
        <p:txBody>
          <a:bodyPr/>
          <a:lstStyle/>
          <a:p>
            <a:r>
              <a:rPr lang="en-US"/>
              <a:t>Click to edit Master title style</a:t>
            </a:r>
            <a:endParaRPr/>
          </a:p>
        </p:txBody>
      </p:sp>
      <p:sp>
        <p:nvSpPr>
          <p:cNvPr id="82"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3" name="Rectangle"/>
          <p:cNvSpPr>
            <a:spLocks noGrp="1"/>
          </p:cNvSpPr>
          <p:nvPr>
            <p:ph type="body" sz="quarter" idx="21"/>
          </p:nvPr>
        </p:nvSpPr>
        <p:spPr>
          <a:xfrm>
            <a:off x="6193368" y="1535112"/>
            <a:ext cx="5389033" cy="639763"/>
          </a:xfrm>
          <a:prstGeom prst="rect">
            <a:avLst/>
          </a:prstGeom>
        </p:spPr>
        <p:txBody>
          <a:bodyPr anchor="b"/>
          <a:lstStyle/>
          <a:p>
            <a:pPr marL="0" lvl="0" indent="0">
              <a:spcBef>
                <a:spcPts val="500"/>
              </a:spcBef>
              <a:buSzTx/>
              <a:buFontTx/>
              <a:buNone/>
              <a:defRPr sz="2400" b="1"/>
            </a:pPr>
            <a:r>
              <a:rPr lang="en-US"/>
              <a:t>Click to edit Master text styles</a:t>
            </a:r>
          </a:p>
        </p:txBody>
      </p:sp>
      <p:pic>
        <p:nvPicPr>
          <p:cNvPr id="84"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85"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86"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87"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88" name="image2.png" descr="image2.png"/>
          <p:cNvPicPr>
            <a:picLocks noChangeAspect="1"/>
          </p:cNvPicPr>
          <p:nvPr/>
        </p:nvPicPr>
        <p:blipFill>
          <a:blip r:embed="rId3"/>
          <a:stretch>
            <a:fillRect/>
          </a:stretch>
        </p:blipFill>
        <p:spPr>
          <a:xfrm>
            <a:off x="8585200" y="228601"/>
            <a:ext cx="3606800" cy="981075"/>
          </a:xfrm>
          <a:prstGeom prst="rect">
            <a:avLst/>
          </a:prstGeom>
          <a:ln w="12700">
            <a:miter lim="400000"/>
          </a:ln>
        </p:spPr>
      </p:pic>
      <p:sp>
        <p:nvSpPr>
          <p:cNvPr id="89"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230118451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6" name="Title Text"/>
          <p:cNvSpPr txBox="1">
            <a:spLocks noGrp="1"/>
          </p:cNvSpPr>
          <p:nvPr>
            <p:ph type="title"/>
          </p:nvPr>
        </p:nvSpPr>
        <p:spPr>
          <a:prstGeom prst="rect">
            <a:avLst/>
          </a:prstGeom>
        </p:spPr>
        <p:txBody>
          <a:bodyPr/>
          <a:lstStyle/>
          <a:p>
            <a:r>
              <a:rPr lang="en-US"/>
              <a:t>Click to edit Master title style</a:t>
            </a:r>
            <a:endParaRPr/>
          </a:p>
        </p:txBody>
      </p:sp>
      <p:pic>
        <p:nvPicPr>
          <p:cNvPr id="97"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8"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99"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00"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101" name="image2.png" descr="image2.png"/>
          <p:cNvPicPr>
            <a:picLocks noChangeAspect="1"/>
          </p:cNvPicPr>
          <p:nvPr/>
        </p:nvPicPr>
        <p:blipFill>
          <a:blip r:embed="rId3"/>
          <a:stretch>
            <a:fillRect/>
          </a:stretch>
        </p:blipFill>
        <p:spPr>
          <a:xfrm>
            <a:off x="8585200" y="228601"/>
            <a:ext cx="3606800" cy="981075"/>
          </a:xfrm>
          <a:prstGeom prst="rect">
            <a:avLst/>
          </a:prstGeom>
          <a:ln w="12700">
            <a:miter lim="400000"/>
          </a:ln>
        </p:spPr>
      </p:pic>
      <p:sp>
        <p:nvSpPr>
          <p:cNvPr id="102"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398024989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09"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0"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11"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12" name="Rectangle"/>
          <p:cNvSpPr/>
          <p:nvPr/>
        </p:nvSpPr>
        <p:spPr>
          <a:xfrm>
            <a:off x="711200" y="1905000"/>
            <a:ext cx="11480800" cy="47244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13"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114"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5"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16"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17"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118" name="image2.png" descr="image2.png"/>
          <p:cNvPicPr>
            <a:picLocks noChangeAspect="1"/>
          </p:cNvPicPr>
          <p:nvPr/>
        </p:nvPicPr>
        <p:blipFill>
          <a:blip r:embed="rId3"/>
          <a:stretch>
            <a:fillRect/>
          </a:stretch>
        </p:blipFill>
        <p:spPr>
          <a:xfrm>
            <a:off x="8585200" y="228601"/>
            <a:ext cx="3606800" cy="981075"/>
          </a:xfrm>
          <a:prstGeom prst="rect">
            <a:avLst/>
          </a:prstGeom>
          <a:ln w="12700">
            <a:miter lim="400000"/>
          </a:ln>
        </p:spPr>
      </p:pic>
      <p:sp>
        <p:nvSpPr>
          <p:cNvPr id="119"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146616601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endParaRPr/>
          </a:p>
        </p:txBody>
      </p:sp>
      <p:sp>
        <p:nvSpPr>
          <p:cNvPr id="127" name="Body Level One…"/>
          <p:cNvSpPr txBox="1">
            <a:spLocks noGrp="1"/>
          </p:cNvSpPr>
          <p:nvPr>
            <p:ph type="body" idx="1"/>
          </p:nvPr>
        </p:nvSpPr>
        <p:spPr>
          <a:xfrm>
            <a:off x="4766733" y="273051"/>
            <a:ext cx="6815667" cy="58531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8" name="Rectangle"/>
          <p:cNvSpPr>
            <a:spLocks noGrp="1"/>
          </p:cNvSpPr>
          <p:nvPr>
            <p:ph type="body" sz="half" idx="21"/>
          </p:nvPr>
        </p:nvSpPr>
        <p:spPr>
          <a:xfrm>
            <a:off x="609599" y="1435101"/>
            <a:ext cx="4011087" cy="4691063"/>
          </a:xfrm>
          <a:prstGeom prst="rect">
            <a:avLst/>
          </a:prstGeom>
        </p:spPr>
        <p:txBody>
          <a:bodyPr/>
          <a:lstStyle/>
          <a:p>
            <a:pPr marL="0" lvl="0" indent="0">
              <a:spcBef>
                <a:spcPts val="300"/>
              </a:spcBef>
              <a:buSzTx/>
              <a:buFontTx/>
              <a:buNone/>
              <a:defRPr sz="1400"/>
            </a:pPr>
            <a:r>
              <a:rPr lang="en-US"/>
              <a:t>Click to edit Master text styles</a:t>
            </a:r>
          </a:p>
        </p:txBody>
      </p:sp>
      <p:pic>
        <p:nvPicPr>
          <p:cNvPr id="129" name="4" descr="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0"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31"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32" name="Line"/>
          <p:cNvSpPr/>
          <p:nvPr/>
        </p:nvSpPr>
        <p:spPr>
          <a:xfrm>
            <a:off x="304800" y="1447800"/>
            <a:ext cx="11582400" cy="0"/>
          </a:xfrm>
          <a:prstGeom prst="line">
            <a:avLst/>
          </a:prstGeom>
          <a:ln>
            <a:solidFill>
              <a:srgbClr val="254061"/>
            </a:solidFill>
          </a:ln>
        </p:spPr>
        <p:txBody>
          <a:bodyPr lIns="45719" rIns="45719"/>
          <a:lstStyle/>
          <a:p>
            <a:endParaRPr sz="1800"/>
          </a:p>
        </p:txBody>
      </p:sp>
      <p:pic>
        <p:nvPicPr>
          <p:cNvPr id="133" name="image2.png" descr="image2.png"/>
          <p:cNvPicPr>
            <a:picLocks noChangeAspect="1"/>
          </p:cNvPicPr>
          <p:nvPr/>
        </p:nvPicPr>
        <p:blipFill>
          <a:blip r:embed="rId3"/>
          <a:stretch>
            <a:fillRect/>
          </a:stretch>
        </p:blipFill>
        <p:spPr>
          <a:xfrm>
            <a:off x="8585200" y="228601"/>
            <a:ext cx="3606800" cy="981075"/>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70010E48-33EF-4419-8640-D922F00A4D73}" type="slidenum">
              <a:rPr lang="en-IN" smtClean="0"/>
              <a:t>‹#›</a:t>
            </a:fld>
            <a:endParaRPr lang="en-IN"/>
          </a:p>
        </p:txBody>
      </p:sp>
    </p:spTree>
    <p:extLst>
      <p:ext uri="{BB962C8B-B14F-4D97-AF65-F5344CB8AC3E}">
        <p14:creationId xmlns:p14="http://schemas.microsoft.com/office/powerpoint/2010/main" val="36190815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4" descr="4"/>
          <p:cNvPicPr>
            <a:picLocks noChangeAspect="1"/>
          </p:cNvPicPr>
          <p:nvPr/>
        </p:nvPicPr>
        <p:blipFill>
          <a:blip r:embed="rId14"/>
          <a:stretch>
            <a:fillRect/>
          </a:stretch>
        </p:blipFill>
        <p:spPr>
          <a:xfrm>
            <a:off x="0" y="0"/>
            <a:ext cx="12192000" cy="6858000"/>
          </a:xfrm>
          <a:prstGeom prst="rect">
            <a:avLst/>
          </a:prstGeom>
          <a:ln w="12700">
            <a:miter lim="400000"/>
          </a:ln>
        </p:spPr>
      </p:pic>
      <p:sp>
        <p:nvSpPr>
          <p:cNvPr id="3" name="Square"/>
          <p:cNvSpPr/>
          <p:nvPr/>
        </p:nvSpPr>
        <p:spPr>
          <a:xfrm>
            <a:off x="11582400" y="6172200"/>
            <a:ext cx="609600" cy="457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4" name="Rectangle"/>
          <p:cNvSpPr/>
          <p:nvPr/>
        </p:nvSpPr>
        <p:spPr>
          <a:xfrm>
            <a:off x="1625600" y="1752600"/>
            <a:ext cx="9245600" cy="38100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5" name="Rectangle"/>
          <p:cNvSpPr/>
          <p:nvPr/>
        </p:nvSpPr>
        <p:spPr>
          <a:xfrm>
            <a:off x="711200" y="1905000"/>
            <a:ext cx="11480800" cy="47244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6" name="Line"/>
          <p:cNvSpPr/>
          <p:nvPr/>
        </p:nvSpPr>
        <p:spPr>
          <a:xfrm>
            <a:off x="304800" y="1447800"/>
            <a:ext cx="11582400" cy="0"/>
          </a:xfrm>
          <a:prstGeom prst="line">
            <a:avLst/>
          </a:prstGeom>
          <a:ln>
            <a:solidFill>
              <a:srgbClr val="254061"/>
            </a:solidFill>
          </a:ln>
        </p:spPr>
        <p:txBody>
          <a:bodyPr lIns="45719" rIns="45719"/>
          <a:lstStyle/>
          <a:p>
            <a:endParaRPr sz="1800"/>
          </a:p>
        </p:txBody>
      </p:sp>
      <p:sp>
        <p:nvSpPr>
          <p:cNvPr id="7"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1307327"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70010E48-33EF-4419-8640-D922F00A4D73}" type="slidenum">
              <a:rPr lang="en-IN" smtClean="0"/>
              <a:t>‹#›</a:t>
            </a:fld>
            <a:endParaRPr lang="en-IN"/>
          </a:p>
        </p:txBody>
      </p:sp>
    </p:spTree>
    <p:extLst>
      <p:ext uri="{BB962C8B-B14F-4D97-AF65-F5344CB8AC3E}">
        <p14:creationId xmlns:p14="http://schemas.microsoft.com/office/powerpoint/2010/main" val="1023500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1C08-2C4A-2878-7042-3F8DDAD1FDD5}"/>
              </a:ext>
            </a:extLst>
          </p:cNvPr>
          <p:cNvSpPr>
            <a:spLocks noGrp="1"/>
          </p:cNvSpPr>
          <p:nvPr>
            <p:ph type="title"/>
          </p:nvPr>
        </p:nvSpPr>
        <p:spPr/>
        <p:txBody>
          <a:bodyPr/>
          <a:lstStyle/>
          <a:p>
            <a:r>
              <a:rPr lang="en-IN" dirty="0"/>
              <a:t>Module IV</a:t>
            </a:r>
          </a:p>
        </p:txBody>
      </p:sp>
      <p:sp>
        <p:nvSpPr>
          <p:cNvPr id="5" name="Text Placeholder 4">
            <a:extLst>
              <a:ext uri="{FF2B5EF4-FFF2-40B4-BE49-F238E27FC236}">
                <a16:creationId xmlns:a16="http://schemas.microsoft.com/office/drawing/2014/main" id="{EDBE84A3-C0BF-4D32-A626-0E9602992797}"/>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288379881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2843-C58D-4094-AE10-60D9F344BAC8}"/>
              </a:ext>
            </a:extLst>
          </p:cNvPr>
          <p:cNvSpPr>
            <a:spLocks noGrp="1"/>
          </p:cNvSpPr>
          <p:nvPr>
            <p:ph type="title"/>
          </p:nvPr>
        </p:nvSpPr>
        <p:spPr/>
        <p:txBody>
          <a:bodyPr/>
          <a:lstStyle/>
          <a:p>
            <a:r>
              <a:rPr lang="en-IN" dirty="0"/>
              <a:t>Software reliability models </a:t>
            </a:r>
          </a:p>
        </p:txBody>
      </p:sp>
      <p:sp>
        <p:nvSpPr>
          <p:cNvPr id="3" name="Text Placeholder 2">
            <a:extLst>
              <a:ext uri="{FF2B5EF4-FFF2-40B4-BE49-F238E27FC236}">
                <a16:creationId xmlns:a16="http://schemas.microsoft.com/office/drawing/2014/main" id="{B7E1ABB5-1FDC-14A0-20CA-D4023B4DFCD1}"/>
              </a:ext>
            </a:extLst>
          </p:cNvPr>
          <p:cNvSpPr>
            <a:spLocks noGrp="1"/>
          </p:cNvSpPr>
          <p:nvPr>
            <p:ph type="body" idx="1"/>
          </p:nvPr>
        </p:nvSpPr>
        <p:spPr>
          <a:xfrm>
            <a:off x="336884" y="1600201"/>
            <a:ext cx="11245516" cy="4848725"/>
          </a:xfrm>
        </p:spPr>
        <p:txBody>
          <a:bodyPr>
            <a:normAutofit fontScale="92500" lnSpcReduction="20000"/>
          </a:bodyPr>
          <a:lstStyle/>
          <a:p>
            <a:pPr algn="just"/>
            <a:r>
              <a:rPr lang="en-US" dirty="0"/>
              <a:t>Software reliability models (Basic and Logarithmic Poisson) estimate software quality over execution time. </a:t>
            </a:r>
          </a:p>
          <a:p>
            <a:pPr algn="just"/>
            <a:r>
              <a:rPr lang="en-US" dirty="0"/>
              <a:t>The </a:t>
            </a:r>
            <a:r>
              <a:rPr lang="en-US" b="1" dirty="0"/>
              <a:t>Basic Model</a:t>
            </a:r>
            <a:r>
              <a:rPr lang="en-US" dirty="0"/>
              <a:t> assumes a finite number of total faults and a linear decrease in failure intensity as faults are fixed. </a:t>
            </a:r>
          </a:p>
          <a:p>
            <a:pPr algn="just"/>
            <a:r>
              <a:rPr lang="en-US" dirty="0"/>
              <a:t>The </a:t>
            </a:r>
            <a:r>
              <a:rPr lang="en-US" b="1" dirty="0"/>
              <a:t>Logarithmic Poisson Model</a:t>
            </a:r>
            <a:r>
              <a:rPr lang="en-US" dirty="0"/>
              <a:t> assumes a decreasing exponential reduction in failure intensity, making it more accurate for complex systems where earlier, high-impact fixes reduce risk faster.</a:t>
            </a:r>
          </a:p>
          <a:p>
            <a:pPr algn="just"/>
            <a:r>
              <a:rPr lang="en-US" dirty="0"/>
              <a:t>Both models are generally based on a Non-Homogeneous Poisson Process (NHPP), which describes the reliability growth of a system over time, where the number of failures changes as a function of time, according to.</a:t>
            </a:r>
            <a:endParaRPr lang="en-IN" dirty="0"/>
          </a:p>
        </p:txBody>
      </p:sp>
    </p:spTree>
    <p:extLst>
      <p:ext uri="{BB962C8B-B14F-4D97-AF65-F5344CB8AC3E}">
        <p14:creationId xmlns:p14="http://schemas.microsoft.com/office/powerpoint/2010/main" val="26809579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D51D-7DDB-2CA0-2D49-A06D7A231A16}"/>
              </a:ext>
            </a:extLst>
          </p:cNvPr>
          <p:cNvSpPr>
            <a:spLocks noGrp="1"/>
          </p:cNvSpPr>
          <p:nvPr>
            <p:ph type="title"/>
          </p:nvPr>
        </p:nvSpPr>
        <p:spPr/>
        <p:txBody>
          <a:bodyPr>
            <a:normAutofit/>
          </a:bodyPr>
          <a:lstStyle/>
          <a:p>
            <a:r>
              <a:rPr lang="en-IN" dirty="0"/>
              <a:t>Cont.</a:t>
            </a:r>
          </a:p>
        </p:txBody>
      </p:sp>
      <p:sp>
        <p:nvSpPr>
          <p:cNvPr id="3" name="Text Placeholder 2">
            <a:extLst>
              <a:ext uri="{FF2B5EF4-FFF2-40B4-BE49-F238E27FC236}">
                <a16:creationId xmlns:a16="http://schemas.microsoft.com/office/drawing/2014/main" id="{F69F1B23-8B7E-B01B-B421-9670FB2FC2C0}"/>
              </a:ext>
            </a:extLst>
          </p:cNvPr>
          <p:cNvSpPr>
            <a:spLocks noGrp="1"/>
          </p:cNvSpPr>
          <p:nvPr>
            <p:ph type="body" idx="1"/>
          </p:nvPr>
        </p:nvSpPr>
        <p:spPr/>
        <p:txBody>
          <a:bodyPr>
            <a:normAutofit/>
          </a:bodyPr>
          <a:lstStyle/>
          <a:p>
            <a:pPr algn="just"/>
            <a:r>
              <a:rPr lang="en-US" dirty="0"/>
              <a:t>The Basic and Logarithmic Poisson Execution Time Models, developed by J.D. Musa, are software reliability models predicting failures based on execution time. </a:t>
            </a:r>
          </a:p>
          <a:p>
            <a:pPr algn="just"/>
            <a:r>
              <a:rPr lang="en-US" dirty="0"/>
              <a:t>The Basic Model assumes a constant failure intensity reduction per failure, whereas the Logarithmic Model assumes an exponential reduction, making it better suited for projects where early failures reduce intensity significantly</a:t>
            </a:r>
          </a:p>
          <a:p>
            <a:pPr marL="0" indent="0" algn="just">
              <a:buNone/>
            </a:pPr>
            <a:endParaRPr lang="en-US" dirty="0"/>
          </a:p>
          <a:p>
            <a:endParaRPr lang="en-IN" dirty="0"/>
          </a:p>
        </p:txBody>
      </p:sp>
      <p:sp>
        <p:nvSpPr>
          <p:cNvPr id="5" name="Rectangle 3">
            <a:extLst>
              <a:ext uri="{FF2B5EF4-FFF2-40B4-BE49-F238E27FC236}">
                <a16:creationId xmlns:a16="http://schemas.microsoft.com/office/drawing/2014/main" id="{DC66E99A-6C4B-C96C-D6CC-E70EC74CB6B9}"/>
              </a:ext>
            </a:extLst>
          </p:cNvPr>
          <p:cNvSpPr>
            <a:spLocks noChangeArrowheads="1"/>
          </p:cNvSpPr>
          <p:nvPr/>
        </p:nvSpPr>
        <p:spPr bwMode="auto">
          <a:xfrm>
            <a:off x="0" y="-138499"/>
            <a:ext cx="65" cy="276999"/>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a:extLst>
              <a:ext uri="{FF2B5EF4-FFF2-40B4-BE49-F238E27FC236}">
                <a16:creationId xmlns:a16="http://schemas.microsoft.com/office/drawing/2014/main" id="{551F51D0-58D0-7EE9-990F-6DBAB1B10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89852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56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58AB-922C-C6C4-4A5C-E82D7518C397}"/>
              </a:ext>
            </a:extLst>
          </p:cNvPr>
          <p:cNvSpPr>
            <a:spLocks noGrp="1"/>
          </p:cNvSpPr>
          <p:nvPr>
            <p:ph type="title"/>
          </p:nvPr>
        </p:nvSpPr>
        <p:spPr/>
        <p:txBody>
          <a:bodyPr/>
          <a:lstStyle/>
          <a:p>
            <a:r>
              <a:rPr lang="en-IN" dirty="0"/>
              <a:t>Cont.</a:t>
            </a:r>
          </a:p>
        </p:txBody>
      </p:sp>
      <p:sp>
        <p:nvSpPr>
          <p:cNvPr id="3" name="Text Placeholder 2">
            <a:extLst>
              <a:ext uri="{FF2B5EF4-FFF2-40B4-BE49-F238E27FC236}">
                <a16:creationId xmlns:a16="http://schemas.microsoft.com/office/drawing/2014/main" id="{8BEED6C0-B436-6BC9-E3CC-8E68CCEC95CD}"/>
              </a:ext>
            </a:extLst>
          </p:cNvPr>
          <p:cNvSpPr>
            <a:spLocks noGrp="1"/>
          </p:cNvSpPr>
          <p:nvPr>
            <p:ph type="body" idx="1"/>
          </p:nvPr>
        </p:nvSpPr>
        <p:spPr/>
        <p:txBody>
          <a:bodyPr>
            <a:normAutofit fontScale="85000" lnSpcReduction="20000"/>
          </a:bodyPr>
          <a:lstStyle/>
          <a:p>
            <a:pPr algn="just"/>
            <a:r>
              <a:rPr lang="en-US" dirty="0"/>
              <a:t>The basic execution time model in software reliability focuses on estimating the time it takes for a software program to execute successfully without failing or encountering errors. </a:t>
            </a:r>
          </a:p>
          <a:p>
            <a:pPr algn="just"/>
            <a:r>
              <a:rPr lang="en-US" dirty="0"/>
              <a:t>Unlike the previous basic execution time model, which focuses on estimating the actual execution time of a program, this model is centered around predicting how long a software system can run reliably without encountering failures or errors. </a:t>
            </a:r>
          </a:p>
          <a:p>
            <a:pPr algn="just"/>
            <a:r>
              <a:rPr lang="en-US" dirty="0"/>
              <a:t>The basic execution time model in software reliability focuses on estimating the reliability and availability of a software system over time. It considers both the ability to operate without errors (MTBF) and the ability to recover quickly from errors (MTTR), along with factors like redundancy, fault tolerance, and error recovery mechanisms. </a:t>
            </a:r>
            <a:endParaRPr lang="en-IN" dirty="0"/>
          </a:p>
        </p:txBody>
      </p:sp>
    </p:spTree>
    <p:extLst>
      <p:ext uri="{BB962C8B-B14F-4D97-AF65-F5344CB8AC3E}">
        <p14:creationId xmlns:p14="http://schemas.microsoft.com/office/powerpoint/2010/main" val="2277282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FC8D6-A68E-1433-1355-E9A4834CD1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AF323F8-FB24-FFB9-A724-6518B6723C9A}"/>
              </a:ext>
            </a:extLst>
          </p:cNvPr>
          <p:cNvSpPr>
            <a:spLocks noGrp="1"/>
          </p:cNvSpPr>
          <p:nvPr>
            <p:ph type="title"/>
          </p:nvPr>
        </p:nvSpPr>
        <p:spPr>
          <a:xfrm>
            <a:off x="-176981" y="-138316"/>
            <a:ext cx="10972800" cy="1143001"/>
          </a:xfrm>
        </p:spPr>
        <p:txBody>
          <a:bodyPr/>
          <a:lstStyle/>
          <a:p>
            <a:r>
              <a:rPr lang="en-US" dirty="0"/>
              <a:t>Basic Execution Time Model (Musa-Okumoto) </a:t>
            </a:r>
            <a:endParaRPr lang="en-IN" dirty="0"/>
          </a:p>
        </p:txBody>
      </p:sp>
      <p:sp>
        <p:nvSpPr>
          <p:cNvPr id="3" name="TextBox 2">
            <a:extLst>
              <a:ext uri="{FF2B5EF4-FFF2-40B4-BE49-F238E27FC236}">
                <a16:creationId xmlns:a16="http://schemas.microsoft.com/office/drawing/2014/main" id="{DA4B8EB0-22E1-ADB3-20E0-A5C17E10D29F}"/>
              </a:ext>
            </a:extLst>
          </p:cNvPr>
          <p:cNvSpPr txBox="1"/>
          <p:nvPr/>
        </p:nvSpPr>
        <p:spPr>
          <a:xfrm>
            <a:off x="170762" y="1377219"/>
            <a:ext cx="11661354" cy="4832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800" b="1" dirty="0"/>
              <a:t>Musa Basic Execution Time Model</a:t>
            </a:r>
            <a:r>
              <a:rPr lang="en-US" sz="2800" dirty="0"/>
              <a:t>, a fundamental software reliability model developed by J.D. Musa in 1979. This model is based on the concept of a </a:t>
            </a:r>
            <a:r>
              <a:rPr lang="en-US" sz="2800" b="1" dirty="0"/>
              <a:t>Non-Homogeneous Poisson Process (NHPP)</a:t>
            </a:r>
            <a:r>
              <a:rPr lang="en-US" sz="2800" dirty="0"/>
              <a:t>, which assumes that failures occur randomly over time, but the rate at which they occur (failure intensity) changes as faults are detected and fixed.</a:t>
            </a:r>
          </a:p>
          <a:p>
            <a:pPr algn="just"/>
            <a:endParaRPr lang="en-US" sz="2800" dirty="0"/>
          </a:p>
          <a:p>
            <a:pPr algn="just"/>
            <a:r>
              <a:rPr lang="en-US" sz="2800" dirty="0"/>
              <a:t>The Failure Intensity Formula</a:t>
            </a:r>
          </a:p>
          <a:p>
            <a:pPr algn="just"/>
            <a:endParaRPr lang="en-US" sz="2800" dirty="0"/>
          </a:p>
          <a:p>
            <a:pPr algn="just"/>
            <a:r>
              <a:rPr lang="en-US" sz="2800" dirty="0"/>
              <a:t>The model uses a specific formula to represent the relationship between the number of failures and the intensity of those failures:</a:t>
            </a:r>
          </a:p>
          <a:p>
            <a:pPr algn="just"/>
            <a:endParaRPr lang="en-US" sz="2800" dirty="0"/>
          </a:p>
        </p:txBody>
      </p:sp>
      <p:pic>
        <p:nvPicPr>
          <p:cNvPr id="7" name="Picture 6">
            <a:extLst>
              <a:ext uri="{FF2B5EF4-FFF2-40B4-BE49-F238E27FC236}">
                <a16:creationId xmlns:a16="http://schemas.microsoft.com/office/drawing/2014/main" id="{3E33D915-730D-3BDD-15EA-F99165D7D265}"/>
              </a:ext>
            </a:extLst>
          </p:cNvPr>
          <p:cNvPicPr>
            <a:picLocks noChangeAspect="1"/>
          </p:cNvPicPr>
          <p:nvPr/>
        </p:nvPicPr>
        <p:blipFill>
          <a:blip r:embed="rId2"/>
          <a:stretch>
            <a:fillRect/>
          </a:stretch>
        </p:blipFill>
        <p:spPr>
          <a:xfrm>
            <a:off x="4324818" y="5585974"/>
            <a:ext cx="3542363" cy="858754"/>
          </a:xfrm>
          <a:prstGeom prst="rect">
            <a:avLst/>
          </a:prstGeom>
        </p:spPr>
      </p:pic>
    </p:spTree>
    <p:extLst>
      <p:ext uri="{BB962C8B-B14F-4D97-AF65-F5344CB8AC3E}">
        <p14:creationId xmlns:p14="http://schemas.microsoft.com/office/powerpoint/2010/main" val="35325506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5D4E-A8AA-21E6-A412-8B4E4776E5EF}"/>
              </a:ext>
            </a:extLst>
          </p:cNvPr>
          <p:cNvSpPr>
            <a:spLocks noGrp="1"/>
          </p:cNvSpPr>
          <p:nvPr>
            <p:ph type="title"/>
          </p:nvPr>
        </p:nvSpPr>
        <p:spPr/>
        <p:txBody>
          <a:bodyPr/>
          <a:lstStyle/>
          <a:p>
            <a:r>
              <a:rPr lang="en-US" dirty="0"/>
              <a:t>Cont.. </a:t>
            </a:r>
          </a:p>
        </p:txBody>
      </p:sp>
      <p:pic>
        <p:nvPicPr>
          <p:cNvPr id="4" name="Picture 3">
            <a:extLst>
              <a:ext uri="{FF2B5EF4-FFF2-40B4-BE49-F238E27FC236}">
                <a16:creationId xmlns:a16="http://schemas.microsoft.com/office/drawing/2014/main" id="{D0947D9A-3EDD-F1A5-55C3-4AAA25973C04}"/>
              </a:ext>
            </a:extLst>
          </p:cNvPr>
          <p:cNvPicPr>
            <a:picLocks noChangeAspect="1"/>
          </p:cNvPicPr>
          <p:nvPr/>
        </p:nvPicPr>
        <p:blipFill>
          <a:blip r:embed="rId2"/>
          <a:stretch>
            <a:fillRect/>
          </a:stretch>
        </p:blipFill>
        <p:spPr>
          <a:xfrm>
            <a:off x="340114" y="1417640"/>
            <a:ext cx="11600109" cy="4828924"/>
          </a:xfrm>
          <a:prstGeom prst="rect">
            <a:avLst/>
          </a:prstGeom>
        </p:spPr>
      </p:pic>
    </p:spTree>
    <p:extLst>
      <p:ext uri="{BB962C8B-B14F-4D97-AF65-F5344CB8AC3E}">
        <p14:creationId xmlns:p14="http://schemas.microsoft.com/office/powerpoint/2010/main" val="24047718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6D8AC-B442-1564-8775-CB842718C3EC}"/>
              </a:ext>
            </a:extLst>
          </p:cNvPr>
          <p:cNvPicPr>
            <a:picLocks noChangeAspect="1"/>
          </p:cNvPicPr>
          <p:nvPr/>
        </p:nvPicPr>
        <p:blipFill>
          <a:blip r:embed="rId2"/>
          <a:stretch>
            <a:fillRect/>
          </a:stretch>
        </p:blipFill>
        <p:spPr>
          <a:xfrm>
            <a:off x="207360" y="274639"/>
            <a:ext cx="9917141" cy="4220244"/>
          </a:xfrm>
          <a:prstGeom prst="rect">
            <a:avLst/>
          </a:prstGeom>
        </p:spPr>
      </p:pic>
      <p:pic>
        <p:nvPicPr>
          <p:cNvPr id="6" name="Picture 5">
            <a:extLst>
              <a:ext uri="{FF2B5EF4-FFF2-40B4-BE49-F238E27FC236}">
                <a16:creationId xmlns:a16="http://schemas.microsoft.com/office/drawing/2014/main" id="{AC078A0B-83F7-9E7A-7695-AAF655A71696}"/>
              </a:ext>
            </a:extLst>
          </p:cNvPr>
          <p:cNvPicPr>
            <a:picLocks noChangeAspect="1"/>
          </p:cNvPicPr>
          <p:nvPr/>
        </p:nvPicPr>
        <p:blipFill>
          <a:blip r:embed="rId3"/>
          <a:stretch>
            <a:fillRect/>
          </a:stretch>
        </p:blipFill>
        <p:spPr>
          <a:xfrm>
            <a:off x="6095999" y="4409989"/>
            <a:ext cx="4733581" cy="2334220"/>
          </a:xfrm>
          <a:prstGeom prst="rect">
            <a:avLst/>
          </a:prstGeom>
        </p:spPr>
      </p:pic>
    </p:spTree>
    <p:extLst>
      <p:ext uri="{BB962C8B-B14F-4D97-AF65-F5344CB8AC3E}">
        <p14:creationId xmlns:p14="http://schemas.microsoft.com/office/powerpoint/2010/main" val="14733408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5A7A-250A-40B7-5CAD-2CB9ADB2D8D7}"/>
              </a:ext>
            </a:extLst>
          </p:cNvPr>
          <p:cNvSpPr>
            <a:spLocks noGrp="1"/>
          </p:cNvSpPr>
          <p:nvPr>
            <p:ph type="title"/>
          </p:nvPr>
        </p:nvSpPr>
        <p:spPr/>
        <p:txBody>
          <a:bodyPr/>
          <a:lstStyle/>
          <a:p>
            <a:r>
              <a:rPr lang="en-US" b="1" dirty="0"/>
              <a:t>Logarithmic Poisson Model</a:t>
            </a:r>
            <a:r>
              <a:rPr lang="en-US" dirty="0"/>
              <a:t> </a:t>
            </a:r>
            <a:endParaRPr lang="en-IN" dirty="0"/>
          </a:p>
        </p:txBody>
      </p:sp>
      <p:sp>
        <p:nvSpPr>
          <p:cNvPr id="4" name="TextBox 3">
            <a:extLst>
              <a:ext uri="{FF2B5EF4-FFF2-40B4-BE49-F238E27FC236}">
                <a16:creationId xmlns:a16="http://schemas.microsoft.com/office/drawing/2014/main" id="{E828878B-E460-FEDF-EF56-CE79B0F74A33}"/>
              </a:ext>
            </a:extLst>
          </p:cNvPr>
          <p:cNvSpPr txBox="1"/>
          <p:nvPr/>
        </p:nvSpPr>
        <p:spPr>
          <a:xfrm>
            <a:off x="161253" y="1383872"/>
            <a:ext cx="11614532"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3200" b="1" dirty="0"/>
              <a:t>Logarithmic Poisson Execution Time Model (LPETM)</a:t>
            </a:r>
            <a:r>
              <a:rPr lang="en-US" sz="3200" dirty="0"/>
              <a:t> developed by J.D. Musa et al., which is used to model software reliability based on failure intensity.</a:t>
            </a:r>
          </a:p>
        </p:txBody>
      </p:sp>
      <p:pic>
        <p:nvPicPr>
          <p:cNvPr id="7" name="Picture 6">
            <a:extLst>
              <a:ext uri="{FF2B5EF4-FFF2-40B4-BE49-F238E27FC236}">
                <a16:creationId xmlns:a16="http://schemas.microsoft.com/office/drawing/2014/main" id="{9E65357D-8EC4-6C27-0D13-CF41E078C783}"/>
              </a:ext>
            </a:extLst>
          </p:cNvPr>
          <p:cNvPicPr>
            <a:picLocks noChangeAspect="1"/>
          </p:cNvPicPr>
          <p:nvPr/>
        </p:nvPicPr>
        <p:blipFill>
          <a:blip r:embed="rId2"/>
          <a:stretch>
            <a:fillRect/>
          </a:stretch>
        </p:blipFill>
        <p:spPr>
          <a:xfrm>
            <a:off x="0" y="2953532"/>
            <a:ext cx="7282149" cy="3663598"/>
          </a:xfrm>
          <a:prstGeom prst="rect">
            <a:avLst/>
          </a:prstGeom>
        </p:spPr>
      </p:pic>
      <p:pic>
        <p:nvPicPr>
          <p:cNvPr id="9" name="Picture 8">
            <a:extLst>
              <a:ext uri="{FF2B5EF4-FFF2-40B4-BE49-F238E27FC236}">
                <a16:creationId xmlns:a16="http://schemas.microsoft.com/office/drawing/2014/main" id="{1D4C3D96-B290-3EB3-52B5-A320E78E98B5}"/>
              </a:ext>
            </a:extLst>
          </p:cNvPr>
          <p:cNvPicPr>
            <a:picLocks noChangeAspect="1"/>
          </p:cNvPicPr>
          <p:nvPr/>
        </p:nvPicPr>
        <p:blipFill>
          <a:blip r:embed="rId3"/>
          <a:stretch>
            <a:fillRect/>
          </a:stretch>
        </p:blipFill>
        <p:spPr>
          <a:xfrm>
            <a:off x="7535537" y="2831272"/>
            <a:ext cx="4575053" cy="2831398"/>
          </a:xfrm>
          <a:prstGeom prst="rect">
            <a:avLst/>
          </a:prstGeom>
        </p:spPr>
      </p:pic>
    </p:spTree>
    <p:extLst>
      <p:ext uri="{BB962C8B-B14F-4D97-AF65-F5344CB8AC3E}">
        <p14:creationId xmlns:p14="http://schemas.microsoft.com/office/powerpoint/2010/main" val="35160052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532-88BF-4E1C-46FB-31D587C586A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4FCDA84-E719-45D2-31FA-DF8382742FD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A4E40A91-54EC-A05C-8833-477029D3E776}"/>
              </a:ext>
            </a:extLst>
          </p:cNvPr>
          <p:cNvPicPr>
            <a:picLocks noChangeAspect="1"/>
          </p:cNvPicPr>
          <p:nvPr/>
        </p:nvPicPr>
        <p:blipFill>
          <a:blip r:embed="rId2"/>
          <a:stretch>
            <a:fillRect/>
          </a:stretch>
        </p:blipFill>
        <p:spPr>
          <a:xfrm>
            <a:off x="0" y="181781"/>
            <a:ext cx="9768384" cy="3928298"/>
          </a:xfrm>
          <a:prstGeom prst="rect">
            <a:avLst/>
          </a:prstGeom>
        </p:spPr>
      </p:pic>
      <p:pic>
        <p:nvPicPr>
          <p:cNvPr id="11" name="Picture 10">
            <a:extLst>
              <a:ext uri="{FF2B5EF4-FFF2-40B4-BE49-F238E27FC236}">
                <a16:creationId xmlns:a16="http://schemas.microsoft.com/office/drawing/2014/main" id="{3FB7FFE0-FF41-F167-B9DB-0B103FB0622E}"/>
              </a:ext>
            </a:extLst>
          </p:cNvPr>
          <p:cNvPicPr>
            <a:picLocks noChangeAspect="1"/>
          </p:cNvPicPr>
          <p:nvPr/>
        </p:nvPicPr>
        <p:blipFill>
          <a:blip r:embed="rId3"/>
          <a:stretch>
            <a:fillRect/>
          </a:stretch>
        </p:blipFill>
        <p:spPr>
          <a:xfrm>
            <a:off x="7554702" y="3983895"/>
            <a:ext cx="4508768" cy="2671381"/>
          </a:xfrm>
          <a:prstGeom prst="rect">
            <a:avLst/>
          </a:prstGeom>
        </p:spPr>
      </p:pic>
    </p:spTree>
    <p:extLst>
      <p:ext uri="{BB962C8B-B14F-4D97-AF65-F5344CB8AC3E}">
        <p14:creationId xmlns:p14="http://schemas.microsoft.com/office/powerpoint/2010/main" val="36605417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FED7-BD70-86E4-083C-B03F8C2ECBDA}"/>
              </a:ext>
            </a:extLst>
          </p:cNvPr>
          <p:cNvSpPr>
            <a:spLocks noGrp="1"/>
          </p:cNvSpPr>
          <p:nvPr>
            <p:ph type="title"/>
          </p:nvPr>
        </p:nvSpPr>
        <p:spPr/>
        <p:txBody>
          <a:bodyPr/>
          <a:lstStyle/>
          <a:p>
            <a:r>
              <a:rPr lang="en-IN" dirty="0"/>
              <a:t>Cont.</a:t>
            </a:r>
          </a:p>
        </p:txBody>
      </p:sp>
      <p:sp>
        <p:nvSpPr>
          <p:cNvPr id="3" name="Text Placeholder 2">
            <a:extLst>
              <a:ext uri="{FF2B5EF4-FFF2-40B4-BE49-F238E27FC236}">
                <a16:creationId xmlns:a16="http://schemas.microsoft.com/office/drawing/2014/main" id="{9CF93306-8A8D-6EDC-BE28-E0135D04390D}"/>
              </a:ext>
            </a:extLst>
          </p:cNvPr>
          <p:cNvSpPr>
            <a:spLocks noGrp="1"/>
          </p:cNvSpPr>
          <p:nvPr>
            <p:ph type="body" idx="1"/>
          </p:nvPr>
        </p:nvSpPr>
        <p:spPr/>
        <p:txBody>
          <a:bodyPr>
            <a:normAutofit fontScale="77500" lnSpcReduction="20000"/>
          </a:bodyPr>
          <a:lstStyle/>
          <a:p>
            <a:pPr algn="just"/>
            <a:r>
              <a:rPr lang="en-US" dirty="0"/>
              <a:t>LPETM is a mathematical model used in software reliability engineering to estimate software reliability by analyzing fault detection and removal processes over time. </a:t>
            </a:r>
          </a:p>
          <a:p>
            <a:pPr algn="just"/>
            <a:r>
              <a:rPr lang="en-US" dirty="0"/>
              <a:t>This model takes into account both the fault removal process (detection and correction of defects) and the software reliability growth process. The LPETM is an improvement over earlier models like the NHPP (Non-Homogeneous Poisson Process) model. </a:t>
            </a:r>
          </a:p>
          <a:p>
            <a:pPr algn="just"/>
            <a:r>
              <a:rPr lang="en-US" dirty="0"/>
              <a:t>Using the LPETM, software reliability engineers can estimate the software's reliability over time, calculate metrics like the Mean Time Between Failures (MTBF), and make predictions about future reliability based on the fault arrival rate, fault detection rate, and defect removal efficiency. The goal is to improve software reliability by monitoring and optimizing the fault removal process. </a:t>
            </a:r>
            <a:endParaRPr lang="en-IN" dirty="0"/>
          </a:p>
        </p:txBody>
      </p:sp>
    </p:spTree>
    <p:extLst>
      <p:ext uri="{BB962C8B-B14F-4D97-AF65-F5344CB8AC3E}">
        <p14:creationId xmlns:p14="http://schemas.microsoft.com/office/powerpoint/2010/main" val="30174417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5538-361B-678B-A066-B404DD6365BF}"/>
              </a:ext>
            </a:extLst>
          </p:cNvPr>
          <p:cNvSpPr>
            <a:spLocks noGrp="1"/>
          </p:cNvSpPr>
          <p:nvPr>
            <p:ph type="title"/>
          </p:nvPr>
        </p:nvSpPr>
        <p:spPr>
          <a:xfrm>
            <a:off x="609600" y="274639"/>
            <a:ext cx="10972800" cy="1143001"/>
          </a:xfrm>
        </p:spPr>
        <p:txBody>
          <a:bodyPr anchor="ctr">
            <a:normAutofit/>
          </a:bodyPr>
          <a:lstStyle/>
          <a:p>
            <a:r>
              <a:rPr lang="en-IN" dirty="0"/>
              <a:t>Testing Types</a:t>
            </a:r>
          </a:p>
        </p:txBody>
      </p:sp>
      <p:sp>
        <p:nvSpPr>
          <p:cNvPr id="3" name="Text Placeholder 2">
            <a:extLst>
              <a:ext uri="{FF2B5EF4-FFF2-40B4-BE49-F238E27FC236}">
                <a16:creationId xmlns:a16="http://schemas.microsoft.com/office/drawing/2014/main" id="{769D875C-87C9-4A69-9546-E19BE9AE7CFD}"/>
              </a:ext>
            </a:extLst>
          </p:cNvPr>
          <p:cNvSpPr>
            <a:spLocks noGrp="1"/>
          </p:cNvSpPr>
          <p:nvPr>
            <p:ph type="body" idx="4294967295"/>
          </p:nvPr>
        </p:nvSpPr>
        <p:spPr>
          <a:xfrm>
            <a:off x="609600" y="1608140"/>
            <a:ext cx="5295900" cy="4352544"/>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normAutofit/>
          </a:bodyPr>
          <a:lstStyle/>
          <a:p>
            <a:pPr marL="0" indent="0" algn="ctr" hangingPunct="0">
              <a:spcBef>
                <a:spcPts val="0"/>
              </a:spcBef>
              <a:spcAft>
                <a:spcPts val="600"/>
              </a:spcAft>
              <a:buSzTx/>
              <a:buNone/>
            </a:pPr>
            <a:r>
              <a:rPr kumimoji="0" lang="en-US" b="0" i="0" u="none" strike="noStrike" cap="none" spc="0" normalizeH="0" baseline="0" dirty="0">
                <a:ln>
                  <a:noFill/>
                </a:ln>
                <a:effectLst/>
                <a:uFillTx/>
              </a:rPr>
              <a:t>The terms you listed refer to specific software testing techniques falling under two main categories, </a:t>
            </a:r>
          </a:p>
          <a:p>
            <a:pPr marL="0" indent="0" algn="ctr" hangingPunct="0">
              <a:spcBef>
                <a:spcPts val="0"/>
              </a:spcBef>
              <a:spcAft>
                <a:spcPts val="600"/>
              </a:spcAft>
              <a:buSzTx/>
              <a:buNone/>
            </a:pPr>
            <a:r>
              <a:rPr kumimoji="0" lang="en-US" b="0" i="0" u="none" strike="noStrike" cap="none" spc="0" normalizeH="0" baseline="0" dirty="0">
                <a:ln>
                  <a:noFill/>
                </a:ln>
                <a:effectLst/>
                <a:uFillTx/>
              </a:rPr>
              <a:t>Functional (black-box) and Structural (white-box) testing, as well as different levels of testing.</a:t>
            </a:r>
          </a:p>
          <a:p>
            <a:pPr marL="0" indent="0" algn="ctr" hangingPunct="0">
              <a:spcBef>
                <a:spcPts val="0"/>
              </a:spcBef>
              <a:spcAft>
                <a:spcPts val="600"/>
              </a:spcAft>
              <a:buSzTx/>
              <a:buNone/>
            </a:pPr>
            <a:endParaRPr kumimoji="0" lang="en-US" b="0" i="0" u="none" strike="noStrike" cap="none" spc="0" normalizeH="0" baseline="0" dirty="0">
              <a:ln>
                <a:noFill/>
              </a:ln>
              <a:effectLst/>
              <a:uFillTx/>
            </a:endParaRPr>
          </a:p>
        </p:txBody>
      </p:sp>
      <p:pic>
        <p:nvPicPr>
          <p:cNvPr id="3074" name="Picture 2" descr="Black-Box and White-Box Testing: Key Differences - testRigor AI-Based  Automated Testing Tool">
            <a:extLst>
              <a:ext uri="{FF2B5EF4-FFF2-40B4-BE49-F238E27FC236}">
                <a16:creationId xmlns:a16="http://schemas.microsoft.com/office/drawing/2014/main" id="{D389D1D2-EB51-9F7C-C8BA-A2BE0D1ED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16" r="15262" b="-1"/>
          <a:stretch>
            <a:fillRect/>
          </a:stretch>
        </p:blipFill>
        <p:spPr bwMode="auto">
          <a:xfrm>
            <a:off x="6286500" y="1608140"/>
            <a:ext cx="5295900" cy="4352544"/>
          </a:xfrm>
          <a:prstGeom prst="rect">
            <a:avLst/>
          </a:prstGeom>
          <a:solidFill>
            <a:srgbClr val="FFFFFF"/>
          </a:solidFill>
          <a:ln w="12700">
            <a:miter lim="400000"/>
          </a:ln>
        </p:spPr>
      </p:pic>
    </p:spTree>
    <p:extLst>
      <p:ext uri="{BB962C8B-B14F-4D97-AF65-F5344CB8AC3E}">
        <p14:creationId xmlns:p14="http://schemas.microsoft.com/office/powerpoint/2010/main" val="14890466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66B6EA-2154-8CE2-AB2F-713CFFF49E9F}"/>
              </a:ext>
            </a:extLst>
          </p:cNvPr>
          <p:cNvSpPr>
            <a:spLocks noGrp="1"/>
          </p:cNvSpPr>
          <p:nvPr>
            <p:ph type="title"/>
          </p:nvPr>
        </p:nvSpPr>
        <p:spPr/>
        <p:txBody>
          <a:bodyPr/>
          <a:lstStyle/>
          <a:p>
            <a:r>
              <a:rPr lang="en-IN" dirty="0"/>
              <a:t>contents</a:t>
            </a:r>
          </a:p>
        </p:txBody>
      </p:sp>
      <p:sp>
        <p:nvSpPr>
          <p:cNvPr id="4" name="Text Placeholder 3">
            <a:extLst>
              <a:ext uri="{FF2B5EF4-FFF2-40B4-BE49-F238E27FC236}">
                <a16:creationId xmlns:a16="http://schemas.microsoft.com/office/drawing/2014/main" id="{08A7B49F-FB8C-50BE-316E-A2AAF63E0B3B}"/>
              </a:ext>
            </a:extLst>
          </p:cNvPr>
          <p:cNvSpPr>
            <a:spLocks noGrp="1"/>
          </p:cNvSpPr>
          <p:nvPr>
            <p:ph type="body" idx="1"/>
          </p:nvPr>
        </p:nvSpPr>
        <p:spPr/>
        <p:txBody>
          <a:bodyPr>
            <a:normAutofit lnSpcReduction="10000"/>
          </a:bodyPr>
          <a:lstStyle/>
          <a:p>
            <a:r>
              <a:rPr lang="en-US" b="1" dirty="0"/>
              <a:t>Software Reliability, Testing and Maintenance</a:t>
            </a:r>
            <a:endParaRPr lang="en-IN" dirty="0"/>
          </a:p>
          <a:p>
            <a:r>
              <a:rPr lang="en-US" dirty="0"/>
              <a:t>Failure and Faults, Reliability Models: Basic Model, Logarithmic Poisson Model, Software process, Functional testing: Boundary value analysis, Equivalence class testing, Decision table testing, Cause effect graphing, Structural testing: path testing, Data flow and mutation testing, unit testing, integration and system testing, Debugging, Testing Tools, &amp; Standards. Management of maintenance,  Maintenance  Process,  Maintenance  Models,</a:t>
            </a:r>
            <a:endParaRPr lang="en-IN" dirty="0"/>
          </a:p>
          <a:p>
            <a:r>
              <a:rPr lang="en-US" dirty="0"/>
              <a:t>Reverse Engineering, Software RE-engineering</a:t>
            </a:r>
            <a:endParaRPr lang="en-IN" dirty="0"/>
          </a:p>
        </p:txBody>
      </p:sp>
    </p:spTree>
    <p:extLst>
      <p:ext uri="{BB962C8B-B14F-4D97-AF65-F5344CB8AC3E}">
        <p14:creationId xmlns:p14="http://schemas.microsoft.com/office/powerpoint/2010/main" val="38373410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1346-F603-FCBF-FE34-A197D91DD9FD}"/>
              </a:ext>
            </a:extLst>
          </p:cNvPr>
          <p:cNvSpPr>
            <a:spLocks noGrp="1"/>
          </p:cNvSpPr>
          <p:nvPr>
            <p:ph type="title"/>
          </p:nvPr>
        </p:nvSpPr>
        <p:spPr/>
        <p:txBody>
          <a:bodyPr/>
          <a:lstStyle/>
          <a:p>
            <a:r>
              <a:rPr lang="en-IN" dirty="0"/>
              <a:t>Cont.</a:t>
            </a:r>
          </a:p>
        </p:txBody>
      </p:sp>
      <p:sp>
        <p:nvSpPr>
          <p:cNvPr id="3" name="Text Placeholder 2">
            <a:extLst>
              <a:ext uri="{FF2B5EF4-FFF2-40B4-BE49-F238E27FC236}">
                <a16:creationId xmlns:a16="http://schemas.microsoft.com/office/drawing/2014/main" id="{6EFAFD74-412D-FDFA-DAF3-4FC6874C1E30}"/>
              </a:ext>
            </a:extLst>
          </p:cNvPr>
          <p:cNvSpPr>
            <a:spLocks noGrp="1"/>
          </p:cNvSpPr>
          <p:nvPr>
            <p:ph type="body" idx="1"/>
          </p:nvPr>
        </p:nvSpPr>
        <p:spPr/>
        <p:txBody>
          <a:bodyPr/>
          <a:lstStyle/>
          <a:p>
            <a:r>
              <a:rPr lang="en-US" dirty="0"/>
              <a:t>Functional testing (black-box) verifies </a:t>
            </a:r>
            <a:r>
              <a:rPr lang="en-US" b="1" dirty="0"/>
              <a:t>external behavior</a:t>
            </a:r>
            <a:r>
              <a:rPr lang="en-US" dirty="0"/>
              <a:t> without knowledge of the internal code, while structural testing (white-box) examines the </a:t>
            </a:r>
            <a:r>
              <a:rPr lang="en-US" b="1" dirty="0"/>
              <a:t>internal code and structure</a:t>
            </a:r>
            <a:r>
              <a:rPr lang="en-US" dirty="0"/>
              <a:t>. Both are used at different </a:t>
            </a:r>
            <a:r>
              <a:rPr lang="en-US" b="1" dirty="0"/>
              <a:t>levels of testing</a:t>
            </a:r>
            <a:r>
              <a:rPr lang="en-US" dirty="0"/>
              <a:t> which progress through the software development lifecycle.</a:t>
            </a:r>
            <a:endParaRPr lang="en-IN" dirty="0"/>
          </a:p>
        </p:txBody>
      </p:sp>
    </p:spTree>
    <p:extLst>
      <p:ext uri="{BB962C8B-B14F-4D97-AF65-F5344CB8AC3E}">
        <p14:creationId xmlns:p14="http://schemas.microsoft.com/office/powerpoint/2010/main" val="275719746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60A6-A473-31E4-C87A-2A788A9F83E9}"/>
              </a:ext>
            </a:extLst>
          </p:cNvPr>
          <p:cNvSpPr>
            <a:spLocks noGrp="1"/>
          </p:cNvSpPr>
          <p:nvPr>
            <p:ph type="title"/>
          </p:nvPr>
        </p:nvSpPr>
        <p:spPr/>
        <p:txBody>
          <a:bodyPr/>
          <a:lstStyle/>
          <a:p>
            <a:r>
              <a:rPr lang="en-IN" b="1" dirty="0"/>
              <a:t>Functional (Black-Box) Testing</a:t>
            </a:r>
            <a:endParaRPr lang="en-IN" dirty="0"/>
          </a:p>
        </p:txBody>
      </p:sp>
      <p:sp>
        <p:nvSpPr>
          <p:cNvPr id="3" name="Text Placeholder 2">
            <a:extLst>
              <a:ext uri="{FF2B5EF4-FFF2-40B4-BE49-F238E27FC236}">
                <a16:creationId xmlns:a16="http://schemas.microsoft.com/office/drawing/2014/main" id="{07EC93EF-5B26-A451-1E1D-5714157C827A}"/>
              </a:ext>
            </a:extLst>
          </p:cNvPr>
          <p:cNvSpPr>
            <a:spLocks noGrp="1"/>
          </p:cNvSpPr>
          <p:nvPr>
            <p:ph type="body" idx="1"/>
          </p:nvPr>
        </p:nvSpPr>
        <p:spPr/>
        <p:txBody>
          <a:bodyPr>
            <a:normAutofit fontScale="85000" lnSpcReduction="10000"/>
          </a:bodyPr>
          <a:lstStyle/>
          <a:p>
            <a:pPr algn="just"/>
            <a:r>
              <a:rPr lang="en-US" dirty="0"/>
              <a:t>Functional testing is a software testing method in which the internal structure or workings of the application are hidden from the tester. It focuses on the software's functionality and validates it against specified requirements from the end-user's perspective.</a:t>
            </a:r>
          </a:p>
          <a:p>
            <a:pPr algn="just"/>
            <a:r>
              <a:rPr lang="en-US" b="1" dirty="0"/>
              <a:t>Focus:</a:t>
            </a:r>
            <a:r>
              <a:rPr lang="en-US" dirty="0"/>
              <a:t> Input and expected output, user interface, and overall behavior.</a:t>
            </a:r>
          </a:p>
          <a:p>
            <a:pPr algn="just"/>
            <a:r>
              <a:rPr lang="en-US" b="1" dirty="0"/>
              <a:t>Knowledge Required:</a:t>
            </a:r>
            <a:r>
              <a:rPr lang="en-US" dirty="0"/>
              <a:t> No knowledge of the internal code or programming is needed.</a:t>
            </a:r>
          </a:p>
          <a:p>
            <a:pPr algn="just"/>
            <a:r>
              <a:rPr lang="en-US" b="1" dirty="0"/>
              <a:t>Performed By:</a:t>
            </a:r>
            <a:r>
              <a:rPr lang="en-US" dirty="0"/>
              <a:t> Typically performed by independent software testers.</a:t>
            </a:r>
          </a:p>
          <a:p>
            <a:pPr algn="just"/>
            <a:r>
              <a:rPr lang="en-US" b="1" dirty="0"/>
              <a:t>Techniques:</a:t>
            </a:r>
            <a:r>
              <a:rPr lang="en-US" dirty="0"/>
              <a:t> Common techniques include Equivalence Partitioning, Boundary Value Analysis, and Error Guessing. </a:t>
            </a:r>
          </a:p>
          <a:p>
            <a:endParaRPr lang="en-IN" dirty="0"/>
          </a:p>
        </p:txBody>
      </p:sp>
    </p:spTree>
    <p:extLst>
      <p:ext uri="{BB962C8B-B14F-4D97-AF65-F5344CB8AC3E}">
        <p14:creationId xmlns:p14="http://schemas.microsoft.com/office/powerpoint/2010/main" val="36524127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564-CA63-A6C5-C005-B9F02DEBD000}"/>
              </a:ext>
            </a:extLst>
          </p:cNvPr>
          <p:cNvSpPr>
            <a:spLocks noGrp="1"/>
          </p:cNvSpPr>
          <p:nvPr>
            <p:ph type="title"/>
          </p:nvPr>
        </p:nvSpPr>
        <p:spPr/>
        <p:txBody>
          <a:bodyPr>
            <a:normAutofit/>
          </a:bodyPr>
          <a:lstStyle/>
          <a:p>
            <a:r>
              <a:rPr lang="en-IN" dirty="0"/>
              <a:t>Structural (White-Box) Testing</a:t>
            </a:r>
          </a:p>
        </p:txBody>
      </p:sp>
      <p:sp>
        <p:nvSpPr>
          <p:cNvPr id="3" name="Text Placeholder 2">
            <a:extLst>
              <a:ext uri="{FF2B5EF4-FFF2-40B4-BE49-F238E27FC236}">
                <a16:creationId xmlns:a16="http://schemas.microsoft.com/office/drawing/2014/main" id="{2B85B33D-9D4D-FEEF-91E5-1CDF78C79CF8}"/>
              </a:ext>
            </a:extLst>
          </p:cNvPr>
          <p:cNvSpPr>
            <a:spLocks noGrp="1"/>
          </p:cNvSpPr>
          <p:nvPr>
            <p:ph type="body" idx="1"/>
          </p:nvPr>
        </p:nvSpPr>
        <p:spPr>
          <a:xfrm>
            <a:off x="160421" y="1600201"/>
            <a:ext cx="11758863" cy="4983160"/>
          </a:xfrm>
        </p:spPr>
        <p:txBody>
          <a:bodyPr>
            <a:normAutofit/>
          </a:bodyPr>
          <a:lstStyle/>
          <a:p>
            <a:pPr algn="just"/>
            <a:r>
              <a:rPr lang="en-US" dirty="0"/>
              <a:t>Structural testing is a method where the tester has full knowledge of the internal code, structure, and design of the application. It is also referred to as "clear box" or "glass box" testing.</a:t>
            </a:r>
          </a:p>
          <a:p>
            <a:pPr algn="just"/>
            <a:r>
              <a:rPr lang="en-US" b="1" dirty="0"/>
              <a:t>Focus:</a:t>
            </a:r>
            <a:r>
              <a:rPr lang="en-US" dirty="0"/>
              <a:t> Internal logic, code paths, data flow, and data structures.</a:t>
            </a:r>
          </a:p>
          <a:p>
            <a:pPr algn="just"/>
            <a:r>
              <a:rPr lang="en-US" b="1" dirty="0"/>
              <a:t>Knowledge Required:</a:t>
            </a:r>
            <a:r>
              <a:rPr lang="en-US" dirty="0"/>
              <a:t> Requires programming skills and an understanding of the software architecture.</a:t>
            </a:r>
          </a:p>
          <a:p>
            <a:pPr algn="just"/>
            <a:r>
              <a:rPr lang="en-US" b="1" dirty="0"/>
              <a:t>Performed By:</a:t>
            </a:r>
            <a:r>
              <a:rPr lang="en-US" dirty="0"/>
              <a:t> Typically performed by developers.</a:t>
            </a:r>
          </a:p>
          <a:p>
            <a:pPr algn="just"/>
            <a:r>
              <a:rPr lang="en-US" b="1" dirty="0"/>
              <a:t>Techniques:</a:t>
            </a:r>
            <a:r>
              <a:rPr lang="en-US" dirty="0"/>
              <a:t> Common techniques include statement coverage, branch coverage, and path testing.</a:t>
            </a:r>
          </a:p>
          <a:p>
            <a:pPr marL="0" indent="0">
              <a:buNone/>
            </a:pPr>
            <a:endParaRPr lang="en-IN" dirty="0"/>
          </a:p>
        </p:txBody>
      </p:sp>
    </p:spTree>
    <p:extLst>
      <p:ext uri="{BB962C8B-B14F-4D97-AF65-F5344CB8AC3E}">
        <p14:creationId xmlns:p14="http://schemas.microsoft.com/office/powerpoint/2010/main" val="6524752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CF5C-7E2E-23AB-B672-81DB88B9CF21}"/>
              </a:ext>
            </a:extLst>
          </p:cNvPr>
          <p:cNvSpPr>
            <a:spLocks noGrp="1"/>
          </p:cNvSpPr>
          <p:nvPr>
            <p:ph type="title"/>
          </p:nvPr>
        </p:nvSpPr>
        <p:spPr/>
        <p:txBody>
          <a:bodyPr>
            <a:normAutofit fontScale="90000"/>
          </a:bodyPr>
          <a:lstStyle/>
          <a:p>
            <a:r>
              <a:rPr lang="en-IN" dirty="0"/>
              <a:t>Levels of Testing</a:t>
            </a:r>
            <a:br>
              <a:rPr lang="en-IN" dirty="0"/>
            </a:br>
            <a:endParaRPr lang="en-IN" dirty="0"/>
          </a:p>
        </p:txBody>
      </p:sp>
      <p:sp>
        <p:nvSpPr>
          <p:cNvPr id="3" name="Text Placeholder 2">
            <a:extLst>
              <a:ext uri="{FF2B5EF4-FFF2-40B4-BE49-F238E27FC236}">
                <a16:creationId xmlns:a16="http://schemas.microsoft.com/office/drawing/2014/main" id="{CB9351B4-89DE-8858-9EB0-8007F178D1B3}"/>
              </a:ext>
            </a:extLst>
          </p:cNvPr>
          <p:cNvSpPr>
            <a:spLocks noGrp="1"/>
          </p:cNvSpPr>
          <p:nvPr>
            <p:ph type="body" idx="1"/>
          </p:nvPr>
        </p:nvSpPr>
        <p:spPr>
          <a:xfrm>
            <a:off x="0" y="1600201"/>
            <a:ext cx="12192000" cy="4983160"/>
          </a:xfrm>
        </p:spPr>
        <p:txBody>
          <a:bodyPr>
            <a:normAutofit fontScale="77500" lnSpcReduction="20000"/>
          </a:bodyPr>
          <a:lstStyle/>
          <a:p>
            <a:pPr marL="0" indent="0" algn="just">
              <a:buNone/>
            </a:pPr>
            <a:r>
              <a:rPr lang="en-US" dirty="0"/>
              <a:t>Software testing is typically conducted across four main levels, following a hierarchical approach: </a:t>
            </a:r>
          </a:p>
          <a:p>
            <a:pPr algn="just"/>
            <a:r>
              <a:rPr lang="en-US" dirty="0"/>
              <a:t>Unit Testing: The first level of testing, where individual components or modules of the software are tested in isolation by the developers to ensure they function as intended. This is primarily a form of white-box testing.</a:t>
            </a:r>
          </a:p>
          <a:p>
            <a:pPr algn="just"/>
            <a:r>
              <a:rPr lang="en-US" dirty="0"/>
              <a:t>Integration Testing: After unit testing, this level verifies that different modules work together correctly when integrated, focusing on the interfaces and data flow between them. This can involve both white-box and black-box approaches.</a:t>
            </a:r>
          </a:p>
          <a:p>
            <a:pPr algn="just"/>
            <a:r>
              <a:rPr lang="en-US" dirty="0"/>
              <a:t>System Testing: Once the entire system is integrated, it is tested as a whole to ensure it meets all specified functional and non-functional requirements in a production-like environment. This level is typically black-box testing and is performed by the testing team.</a:t>
            </a:r>
          </a:p>
          <a:p>
            <a:pPr algn="just"/>
            <a:r>
              <a:rPr lang="en-US" dirty="0"/>
              <a:t>Acceptance Testing: The final level of testing performed by the actual customers or end-users to verify if the system meets their business needs and is ready for deployment. This is a type of black-box testing (User Acceptance Testing).</a:t>
            </a:r>
            <a:endParaRPr lang="en-IN" dirty="0"/>
          </a:p>
        </p:txBody>
      </p:sp>
    </p:spTree>
    <p:extLst>
      <p:ext uri="{BB962C8B-B14F-4D97-AF65-F5344CB8AC3E}">
        <p14:creationId xmlns:p14="http://schemas.microsoft.com/office/powerpoint/2010/main" val="37281044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64EF-6872-43C1-CB97-50668B79E09C}"/>
              </a:ext>
            </a:extLst>
          </p:cNvPr>
          <p:cNvSpPr>
            <a:spLocks noGrp="1"/>
          </p:cNvSpPr>
          <p:nvPr>
            <p:ph type="title"/>
          </p:nvPr>
        </p:nvSpPr>
        <p:spPr/>
        <p:txBody>
          <a:bodyPr>
            <a:normAutofit fontScale="90000"/>
          </a:bodyPr>
          <a:lstStyle/>
          <a:p>
            <a:r>
              <a:rPr lang="en-US" dirty="0"/>
              <a:t>Functional testing: Boundary value analysis, Equivalence class testing, </a:t>
            </a:r>
            <a:endParaRPr lang="en-IN" dirty="0"/>
          </a:p>
        </p:txBody>
      </p:sp>
      <p:sp>
        <p:nvSpPr>
          <p:cNvPr id="3" name="Text Placeholder 2">
            <a:extLst>
              <a:ext uri="{FF2B5EF4-FFF2-40B4-BE49-F238E27FC236}">
                <a16:creationId xmlns:a16="http://schemas.microsoft.com/office/drawing/2014/main" id="{D848DBCF-85E9-A902-AC95-CACAF00701ED}"/>
              </a:ext>
            </a:extLst>
          </p:cNvPr>
          <p:cNvSpPr>
            <a:spLocks noGrp="1"/>
          </p:cNvSpPr>
          <p:nvPr>
            <p:ph type="body" idx="1"/>
          </p:nvPr>
        </p:nvSpPr>
        <p:spPr>
          <a:xfrm>
            <a:off x="0" y="1600201"/>
            <a:ext cx="11952514" cy="4525963"/>
          </a:xfrm>
        </p:spPr>
        <p:txBody>
          <a:bodyPr/>
          <a:lstStyle/>
          <a:p>
            <a:pPr algn="just"/>
            <a:r>
              <a:rPr lang="en-US" dirty="0"/>
              <a:t>Boundary Value Analysis (BVA) and Equivalence Class Partitioning (ECP) are two complementary black-box functional testing techniques used to minimize the number of test cases needed while maximizing coverage of input data scenarios.</a:t>
            </a:r>
          </a:p>
          <a:p>
            <a:pPr algn="just"/>
            <a:endParaRPr lang="en-IN" dirty="0"/>
          </a:p>
        </p:txBody>
      </p:sp>
    </p:spTree>
    <p:extLst>
      <p:ext uri="{BB962C8B-B14F-4D97-AF65-F5344CB8AC3E}">
        <p14:creationId xmlns:p14="http://schemas.microsoft.com/office/powerpoint/2010/main" val="38954372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AE21-EAD8-7613-4E9C-50EBA01B725A}"/>
              </a:ext>
            </a:extLst>
          </p:cNvPr>
          <p:cNvSpPr>
            <a:spLocks noGrp="1"/>
          </p:cNvSpPr>
          <p:nvPr>
            <p:ph type="title"/>
          </p:nvPr>
        </p:nvSpPr>
        <p:spPr/>
        <p:txBody>
          <a:bodyPr>
            <a:normAutofit fontScale="90000"/>
          </a:bodyPr>
          <a:lstStyle/>
          <a:p>
            <a:r>
              <a:rPr lang="en-IN" dirty="0"/>
              <a:t>Equivalence Class Partitioning (ECP)</a:t>
            </a:r>
            <a:br>
              <a:rPr lang="en-IN" dirty="0"/>
            </a:br>
            <a:endParaRPr lang="en-IN" dirty="0"/>
          </a:p>
        </p:txBody>
      </p:sp>
      <p:sp>
        <p:nvSpPr>
          <p:cNvPr id="3" name="Text Placeholder 2">
            <a:extLst>
              <a:ext uri="{FF2B5EF4-FFF2-40B4-BE49-F238E27FC236}">
                <a16:creationId xmlns:a16="http://schemas.microsoft.com/office/drawing/2014/main" id="{CE2BAB59-FC34-A48F-B540-E0F0ABF7516E}"/>
              </a:ext>
            </a:extLst>
          </p:cNvPr>
          <p:cNvSpPr>
            <a:spLocks noGrp="1"/>
          </p:cNvSpPr>
          <p:nvPr>
            <p:ph type="body" idx="1"/>
          </p:nvPr>
        </p:nvSpPr>
        <p:spPr>
          <a:xfrm>
            <a:off x="348343" y="1417641"/>
            <a:ext cx="11234057" cy="4708524"/>
          </a:xfrm>
        </p:spPr>
        <p:txBody>
          <a:bodyPr>
            <a:normAutofit/>
          </a:bodyPr>
          <a:lstStyle/>
          <a:p>
            <a:r>
              <a:rPr lang="en-US" dirty="0"/>
              <a:t>It is also termed Equivalence Class Partitioning (ECP). It is a Black Box Testing technique, where a range of input values are divided into equivalence data classes. In this, the tester tests a random input value from the defined interval of equivalence data classes and if the output for that input value is valid, then the whole class interval is considered valid and vice-versa.</a:t>
            </a:r>
          </a:p>
          <a:p>
            <a:r>
              <a:rPr lang="en-US" b="1" dirty="0"/>
              <a:t>Example</a:t>
            </a:r>
            <a:r>
              <a:rPr lang="en-US" dirty="0"/>
              <a:t>: An application allow the user to enter the password of length 8-12 numbers (minimum 8 and maximum 12 numbers).</a:t>
            </a:r>
            <a:endParaRPr lang="en-IN" dirty="0"/>
          </a:p>
        </p:txBody>
      </p:sp>
      <p:graphicFrame>
        <p:nvGraphicFramePr>
          <p:cNvPr id="5" name="Table 4">
            <a:extLst>
              <a:ext uri="{FF2B5EF4-FFF2-40B4-BE49-F238E27FC236}">
                <a16:creationId xmlns:a16="http://schemas.microsoft.com/office/drawing/2014/main" id="{208DECEA-758E-EED9-AE84-495D27933CCA}"/>
              </a:ext>
            </a:extLst>
          </p:cNvPr>
          <p:cNvGraphicFramePr>
            <a:graphicFrameLocks noGrp="1"/>
          </p:cNvGraphicFramePr>
          <p:nvPr>
            <p:extLst>
              <p:ext uri="{D42A27DB-BD31-4B8C-83A1-F6EECF244321}">
                <p14:modId xmlns:p14="http://schemas.microsoft.com/office/powerpoint/2010/main" val="2066915601"/>
              </p:ext>
            </p:extLst>
          </p:nvPr>
        </p:nvGraphicFramePr>
        <p:xfrm>
          <a:off x="870857" y="5607776"/>
          <a:ext cx="10972800" cy="769620"/>
        </p:xfrm>
        <a:graphic>
          <a:graphicData uri="http://schemas.openxmlformats.org/drawingml/2006/table">
            <a:tbl>
              <a:tblPr/>
              <a:tblGrid>
                <a:gridCol w="3657600">
                  <a:extLst>
                    <a:ext uri="{9D8B030D-6E8A-4147-A177-3AD203B41FA5}">
                      <a16:colId xmlns:a16="http://schemas.microsoft.com/office/drawing/2014/main" val="3158510844"/>
                    </a:ext>
                  </a:extLst>
                </a:gridCol>
                <a:gridCol w="3657600">
                  <a:extLst>
                    <a:ext uri="{9D8B030D-6E8A-4147-A177-3AD203B41FA5}">
                      <a16:colId xmlns:a16="http://schemas.microsoft.com/office/drawing/2014/main" val="3617699312"/>
                    </a:ext>
                  </a:extLst>
                </a:gridCol>
                <a:gridCol w="3657600">
                  <a:extLst>
                    <a:ext uri="{9D8B030D-6E8A-4147-A177-3AD203B41FA5}">
                      <a16:colId xmlns:a16="http://schemas.microsoft.com/office/drawing/2014/main" val="664748089"/>
                    </a:ext>
                  </a:extLst>
                </a:gridCol>
              </a:tblGrid>
              <a:tr h="0">
                <a:tc>
                  <a:txBody>
                    <a:bodyPr/>
                    <a:lstStyle/>
                    <a:p>
                      <a:pPr algn="ctr" fontAlgn="base">
                        <a:buNone/>
                      </a:pPr>
                      <a:r>
                        <a:rPr lang="en-IN" sz="1400" b="1">
                          <a:effectLst/>
                          <a:latin typeface="Nunito" pitchFamily="2" charset="0"/>
                        </a:rPr>
                        <a:t>Invalid Equivalence Class</a:t>
                      </a:r>
                    </a:p>
                  </a:txBody>
                  <a:tcPr marL="38100" marR="38100" marT="76200" marB="7620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9F9F9"/>
                    </a:solidFill>
                  </a:tcPr>
                </a:tc>
                <a:tc>
                  <a:txBody>
                    <a:bodyPr/>
                    <a:lstStyle/>
                    <a:p>
                      <a:pPr algn="ctr" fontAlgn="base">
                        <a:buNone/>
                      </a:pPr>
                      <a:r>
                        <a:rPr lang="en-IN" sz="1400" b="1">
                          <a:effectLst/>
                          <a:latin typeface="Nunito" pitchFamily="2" charset="0"/>
                        </a:rPr>
                        <a:t>          Valid Equivalence Class         </a:t>
                      </a:r>
                    </a:p>
                  </a:txBody>
                  <a:tcPr marL="76200" marR="76200" marT="76200" marB="7620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9F9F9"/>
                    </a:solidFill>
                  </a:tcPr>
                </a:tc>
                <a:tc>
                  <a:txBody>
                    <a:bodyPr/>
                    <a:lstStyle/>
                    <a:p>
                      <a:pPr algn="ctr" fontAlgn="base">
                        <a:buNone/>
                      </a:pPr>
                      <a:r>
                        <a:rPr lang="en-IN" sz="1400" b="1">
                          <a:effectLst/>
                          <a:latin typeface="Nunito" pitchFamily="2" charset="0"/>
                        </a:rPr>
                        <a:t>Invalid Equivalence Class</a:t>
                      </a:r>
                    </a:p>
                  </a:txBody>
                  <a:tcPr marL="76200" marR="76200" marT="76200" marB="7620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9F9F9"/>
                    </a:solidFill>
                  </a:tcPr>
                </a:tc>
                <a:extLst>
                  <a:ext uri="{0D108BD9-81ED-4DB2-BD59-A6C34878D82A}">
                    <a16:rowId xmlns:a16="http://schemas.microsoft.com/office/drawing/2014/main" val="1687305694"/>
                  </a:ext>
                </a:extLst>
              </a:tr>
              <a:tr h="0">
                <a:tc>
                  <a:txBody>
                    <a:bodyPr/>
                    <a:lstStyle/>
                    <a:p>
                      <a:pPr algn="ctr" fontAlgn="ctr">
                        <a:buNone/>
                      </a:pPr>
                      <a:r>
                        <a:rPr lang="en-IN" sz="1250" b="0">
                          <a:effectLst/>
                          <a:latin typeface="Nunito" pitchFamily="2" charset="0"/>
                        </a:rPr>
                        <a:t>        &lt;8</a:t>
                      </a:r>
                    </a:p>
                  </a:txBody>
                  <a:tcPr marL="76200" marR="76200" marT="106680" marB="10668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ctr">
                        <a:buNone/>
                      </a:pPr>
                      <a:r>
                        <a:rPr lang="en-IN" sz="1250" b="0" dirty="0">
                          <a:effectLst/>
                          <a:latin typeface="Nunito" pitchFamily="2" charset="0"/>
                        </a:rPr>
                        <a:t>                        8-12</a:t>
                      </a:r>
                    </a:p>
                  </a:txBody>
                  <a:tcPr marL="76200" marR="76200" marT="106680" marB="10668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ctr">
                        <a:buNone/>
                      </a:pPr>
                      <a:r>
                        <a:rPr lang="en-IN" sz="1250" b="0" dirty="0">
                          <a:effectLst/>
                          <a:latin typeface="Nunito" pitchFamily="2" charset="0"/>
                        </a:rPr>
                        <a:t>              &gt;12</a:t>
                      </a:r>
                    </a:p>
                  </a:txBody>
                  <a:tcPr marL="76200" marR="76200" marT="106680" marB="10668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890147497"/>
                  </a:ext>
                </a:extLst>
              </a:tr>
            </a:tbl>
          </a:graphicData>
        </a:graphic>
      </p:graphicFrame>
    </p:spTree>
    <p:extLst>
      <p:ext uri="{BB962C8B-B14F-4D97-AF65-F5344CB8AC3E}">
        <p14:creationId xmlns:p14="http://schemas.microsoft.com/office/powerpoint/2010/main" val="28428701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1844-C8F5-A5C3-43F4-2E25F9410946}"/>
              </a:ext>
            </a:extLst>
          </p:cNvPr>
          <p:cNvSpPr>
            <a:spLocks noGrp="1"/>
          </p:cNvSpPr>
          <p:nvPr>
            <p:ph type="title"/>
          </p:nvPr>
        </p:nvSpPr>
        <p:spPr/>
        <p:txBody>
          <a:bodyPr/>
          <a:lstStyle/>
          <a:p>
            <a:r>
              <a:rPr lang="en-IN" dirty="0"/>
              <a:t>Cont.</a:t>
            </a:r>
          </a:p>
        </p:txBody>
      </p:sp>
      <p:sp>
        <p:nvSpPr>
          <p:cNvPr id="3" name="Text Placeholder 2">
            <a:extLst>
              <a:ext uri="{FF2B5EF4-FFF2-40B4-BE49-F238E27FC236}">
                <a16:creationId xmlns:a16="http://schemas.microsoft.com/office/drawing/2014/main" id="{826CE41D-A23B-82E9-16A2-FF73543D4366}"/>
              </a:ext>
            </a:extLst>
          </p:cNvPr>
          <p:cNvSpPr>
            <a:spLocks noGrp="1"/>
          </p:cNvSpPr>
          <p:nvPr>
            <p:ph type="body" idx="1"/>
          </p:nvPr>
        </p:nvSpPr>
        <p:spPr>
          <a:xfrm>
            <a:off x="609600" y="1600201"/>
            <a:ext cx="10972800" cy="4983160"/>
          </a:xfrm>
        </p:spPr>
        <p:txBody>
          <a:bodyPr>
            <a:normAutofit fontScale="85000" lnSpcReduction="20000"/>
          </a:bodyPr>
          <a:lstStyle/>
          <a:p>
            <a:pPr marL="0" indent="0" algn="just" fontAlgn="base">
              <a:buNone/>
            </a:pPr>
            <a:r>
              <a:rPr lang="en-US" dirty="0"/>
              <a:t>Let's consider some password values for valid and invalid class</a:t>
            </a:r>
          </a:p>
          <a:p>
            <a:pPr lvl="1" algn="just" fontAlgn="base"/>
            <a:r>
              <a:rPr lang="en-US" dirty="0"/>
              <a:t>1234 is of length 4 which is an invalid password as 4&lt;8.</a:t>
            </a:r>
          </a:p>
          <a:p>
            <a:pPr lvl="1" algn="just" fontAlgn="base"/>
            <a:r>
              <a:rPr lang="en-US" dirty="0"/>
              <a:t>567890234 is of length 9 which is a valid password as 9 lies between 8-12</a:t>
            </a:r>
          </a:p>
          <a:p>
            <a:pPr lvl="1" algn="just" fontAlgn="base"/>
            <a:r>
              <a:rPr lang="en-US" dirty="0"/>
              <a:t>4536278654329 is of length 13 which is an invalid password as 13&gt;12.</a:t>
            </a:r>
            <a:endParaRPr lang="en-US" b="1" dirty="0"/>
          </a:p>
          <a:p>
            <a:pPr algn="just"/>
            <a:r>
              <a:rPr lang="en-US" b="1" dirty="0"/>
              <a:t>Valid Equivalence Classes:</a:t>
            </a:r>
            <a:r>
              <a:rPr lang="en-US" dirty="0"/>
              <a:t> Ranges or sets of input data that the system is designed to accept and process correctly (e.g., ages 18-60).</a:t>
            </a:r>
          </a:p>
          <a:p>
            <a:pPr algn="just"/>
            <a:r>
              <a:rPr lang="en-US" b="1" dirty="0"/>
              <a:t>Invalid Equivalence Classes:</a:t>
            </a:r>
            <a:r>
              <a:rPr lang="en-US" dirty="0"/>
              <a:t> Ranges or sets of input data that the system is expected to reject or handle with an error (e.g., ages less than 18 or greater than 60).</a:t>
            </a:r>
          </a:p>
          <a:p>
            <a:pPr algn="just"/>
            <a:r>
              <a:rPr lang="en-US" b="1" dirty="0"/>
              <a:t>Benefit:</a:t>
            </a:r>
            <a:r>
              <a:rPr lang="en-US" dirty="0"/>
              <a:t> ECP significantly reduces the total number of test cases required, making testing more efficient without sacrificing broad coverage.</a:t>
            </a:r>
          </a:p>
          <a:p>
            <a:endParaRPr lang="en-IN" dirty="0"/>
          </a:p>
        </p:txBody>
      </p:sp>
    </p:spTree>
    <p:extLst>
      <p:ext uri="{BB962C8B-B14F-4D97-AF65-F5344CB8AC3E}">
        <p14:creationId xmlns:p14="http://schemas.microsoft.com/office/powerpoint/2010/main" val="2164883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CAF0-D483-77BB-8AA2-84B19F7FFC04}"/>
              </a:ext>
            </a:extLst>
          </p:cNvPr>
          <p:cNvSpPr>
            <a:spLocks noGrp="1"/>
          </p:cNvSpPr>
          <p:nvPr>
            <p:ph type="title"/>
          </p:nvPr>
        </p:nvSpPr>
        <p:spPr/>
        <p:txBody>
          <a:bodyPr>
            <a:normAutofit fontScale="90000"/>
          </a:bodyPr>
          <a:lstStyle/>
          <a:p>
            <a:r>
              <a:rPr lang="en-IN" dirty="0"/>
              <a:t>Boundary Value Analysis (BVA)</a:t>
            </a:r>
            <a:br>
              <a:rPr lang="en-IN" dirty="0"/>
            </a:br>
            <a:endParaRPr lang="en-IN" dirty="0"/>
          </a:p>
        </p:txBody>
      </p:sp>
      <p:sp>
        <p:nvSpPr>
          <p:cNvPr id="9" name="Text Placeholder 8">
            <a:extLst>
              <a:ext uri="{FF2B5EF4-FFF2-40B4-BE49-F238E27FC236}">
                <a16:creationId xmlns:a16="http://schemas.microsoft.com/office/drawing/2014/main" id="{FD60E8E1-2CD3-7B18-AC03-3F399C7680A5}"/>
              </a:ext>
            </a:extLst>
          </p:cNvPr>
          <p:cNvSpPr>
            <a:spLocks noGrp="1"/>
          </p:cNvSpPr>
          <p:nvPr>
            <p:ph type="body" idx="1"/>
          </p:nvPr>
        </p:nvSpPr>
        <p:spPr>
          <a:xfrm>
            <a:off x="261257" y="1600201"/>
            <a:ext cx="11723914" cy="4887685"/>
          </a:xfrm>
        </p:spPr>
        <p:txBody>
          <a:bodyPr>
            <a:normAutofit/>
          </a:bodyPr>
          <a:lstStyle/>
          <a:p>
            <a:pPr marL="0" lvl="0" indent="0" algn="just" eaLnBrk="0" fontAlgn="base" hangingPunct="0">
              <a:spcBef>
                <a:spcPct val="0"/>
              </a:spcBef>
              <a:spcAft>
                <a:spcPct val="0"/>
              </a:spcAft>
              <a:buSzTx/>
              <a:buNone/>
            </a:pPr>
            <a:r>
              <a:rPr lang="en-US" altLang="en-US" dirty="0">
                <a:solidFill>
                  <a:srgbClr val="273239"/>
                </a:solidFill>
                <a:latin typeface="Nunito" pitchFamily="2" charset="0"/>
              </a:rPr>
              <a:t> Used to check the </a:t>
            </a:r>
            <a:r>
              <a:rPr lang="en-US" altLang="en-US" dirty="0" err="1">
                <a:solidFill>
                  <a:srgbClr val="273239"/>
                </a:solidFill>
                <a:latin typeface="Nunito" pitchFamily="2" charset="0"/>
              </a:rPr>
              <a:t>behaviour</a:t>
            </a:r>
            <a:r>
              <a:rPr lang="en-US" altLang="en-US" dirty="0">
                <a:solidFill>
                  <a:srgbClr val="273239"/>
                </a:solidFill>
                <a:latin typeface="Nunito" pitchFamily="2" charset="0"/>
              </a:rPr>
              <a:t> of an application using test data that exists at boundary values, or in other words, for a range of input data values, boundary values (end values) are used as input for testing. It is mostly used as a design technique, as it is believed that software is most likely to fail at the upper and lower limits of input data values.</a:t>
            </a:r>
          </a:p>
          <a:p>
            <a:pPr marL="0" lvl="0" indent="0" algn="just" eaLnBrk="0" fontAlgn="base" hangingPunct="0">
              <a:spcBef>
                <a:spcPct val="0"/>
              </a:spcBef>
              <a:spcAft>
                <a:spcPct val="0"/>
              </a:spcAft>
              <a:buSzTx/>
              <a:buNone/>
            </a:pPr>
            <a:endParaRPr lang="en-US" altLang="en-US" sz="1400" dirty="0">
              <a:solidFill>
                <a:schemeClr val="tx1"/>
              </a:solidFill>
            </a:endParaRPr>
          </a:p>
          <a:p>
            <a:endParaRPr lang="en-IN" dirty="0"/>
          </a:p>
        </p:txBody>
      </p:sp>
    </p:spTree>
    <p:extLst>
      <p:ext uri="{BB962C8B-B14F-4D97-AF65-F5344CB8AC3E}">
        <p14:creationId xmlns:p14="http://schemas.microsoft.com/office/powerpoint/2010/main" val="31485601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CDCC-ACF0-DFF1-C31F-2583B622977D}"/>
              </a:ext>
            </a:extLst>
          </p:cNvPr>
          <p:cNvSpPr>
            <a:spLocks noGrp="1"/>
          </p:cNvSpPr>
          <p:nvPr>
            <p:ph type="title"/>
          </p:nvPr>
        </p:nvSpPr>
        <p:spPr/>
        <p:txBody>
          <a:bodyPr/>
          <a:lstStyle/>
          <a:p>
            <a:r>
              <a:rPr lang="en-IN" dirty="0"/>
              <a:t>Cont.</a:t>
            </a:r>
          </a:p>
        </p:txBody>
      </p:sp>
      <p:sp>
        <p:nvSpPr>
          <p:cNvPr id="3" name="Text Placeholder 2">
            <a:extLst>
              <a:ext uri="{FF2B5EF4-FFF2-40B4-BE49-F238E27FC236}">
                <a16:creationId xmlns:a16="http://schemas.microsoft.com/office/drawing/2014/main" id="{08FFD95F-2A98-C816-203D-843BC3E423C7}"/>
              </a:ext>
            </a:extLst>
          </p:cNvPr>
          <p:cNvSpPr>
            <a:spLocks noGrp="1"/>
          </p:cNvSpPr>
          <p:nvPr>
            <p:ph type="body" idx="1"/>
          </p:nvPr>
        </p:nvSpPr>
        <p:spPr>
          <a:xfrm>
            <a:off x="272143" y="1208315"/>
            <a:ext cx="11767457" cy="5375046"/>
          </a:xfrm>
        </p:spPr>
        <p:txBody>
          <a:bodyPr>
            <a:normAutofit fontScale="70000" lnSpcReduction="20000"/>
          </a:bodyPr>
          <a:lstStyle/>
          <a:p>
            <a:pPr marL="0" lvl="0" indent="0" algn="just" eaLnBrk="0" fontAlgn="base" hangingPunct="0">
              <a:spcBef>
                <a:spcPct val="0"/>
              </a:spcBef>
              <a:spcAft>
                <a:spcPct val="0"/>
              </a:spcAft>
              <a:buSzTx/>
              <a:buNone/>
            </a:pPr>
            <a:r>
              <a:rPr lang="en-US" altLang="en-US" b="1" dirty="0">
                <a:solidFill>
                  <a:srgbClr val="273239"/>
                </a:solidFill>
                <a:latin typeface="Nunito" pitchFamily="2" charset="0"/>
              </a:rPr>
              <a:t>Example: </a:t>
            </a:r>
            <a:r>
              <a:rPr lang="en-US" altLang="en-US" dirty="0">
                <a:solidFill>
                  <a:srgbClr val="273239"/>
                </a:solidFill>
                <a:latin typeface="Nunito" pitchFamily="2" charset="0"/>
              </a:rPr>
              <a:t>A software allows people aged 20 to 50 years (both 20 and 50 are inclusive) to fill a form, for which the user has to enter his age in the age field option of the software.</a:t>
            </a: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dirty="0">
              <a:solidFill>
                <a:srgbClr val="273239"/>
              </a:solidFill>
              <a:latin typeface="Nunito" pitchFamily="2" charset="0"/>
            </a:endParaRPr>
          </a:p>
          <a:p>
            <a:pPr marL="0" lvl="0" indent="0" algn="just" eaLnBrk="0" fontAlgn="base" hangingPunct="0">
              <a:spcBef>
                <a:spcPct val="0"/>
              </a:spcBef>
              <a:spcAft>
                <a:spcPct val="0"/>
              </a:spcAft>
              <a:buSzTx/>
              <a:buNone/>
            </a:pPr>
            <a:endParaRPr lang="en-US" altLang="en-US" sz="1400" dirty="0">
              <a:solidFill>
                <a:schemeClr val="tx1"/>
              </a:solidFill>
            </a:endParaRPr>
          </a:p>
          <a:p>
            <a:pPr marL="0" lvl="0" indent="0" algn="just" eaLnBrk="0" fontAlgn="base" hangingPunct="0">
              <a:spcBef>
                <a:spcPct val="0"/>
              </a:spcBef>
              <a:spcAft>
                <a:spcPct val="0"/>
              </a:spcAft>
              <a:buSzTx/>
              <a:buNone/>
            </a:pPr>
            <a:r>
              <a:rPr lang="en-US" altLang="en-US" dirty="0">
                <a:solidFill>
                  <a:srgbClr val="273239"/>
                </a:solidFill>
                <a:latin typeface="Nunito" pitchFamily="2" charset="0"/>
              </a:rPr>
              <a:t>The boundary values are 20 (min value) and 50 (max value).</a:t>
            </a:r>
            <a:endParaRPr lang="en-US" altLang="en-US" sz="1400" dirty="0">
              <a:solidFill>
                <a:schemeClr val="tx1"/>
              </a:solidFill>
            </a:endParaRPr>
          </a:p>
          <a:p>
            <a:pPr marL="0" lvl="0" indent="0" algn="just" eaLnBrk="0" fontAlgn="base" hangingPunct="0">
              <a:spcBef>
                <a:spcPct val="0"/>
              </a:spcBef>
              <a:spcAft>
                <a:spcPct val="0"/>
              </a:spcAft>
              <a:buSzTx/>
              <a:buNone/>
            </a:pPr>
            <a:r>
              <a:rPr lang="en-US" altLang="en-US" dirty="0">
                <a:solidFill>
                  <a:srgbClr val="273239"/>
                </a:solidFill>
                <a:latin typeface="Nunito" pitchFamily="2" charset="0"/>
              </a:rPr>
              <a:t>In the above table, one can clearly identify all valid and invalid test values (values consider during testing the system). </a:t>
            </a:r>
          </a:p>
          <a:p>
            <a:pPr fontAlgn="base"/>
            <a:r>
              <a:rPr lang="en-US" b="1" dirty="0"/>
              <a:t>Valid value:</a:t>
            </a:r>
            <a:r>
              <a:rPr lang="en-US" dirty="0"/>
              <a:t> Test values at which the system does not fail and function properly as per user requirement.</a:t>
            </a:r>
          </a:p>
          <a:p>
            <a:pPr fontAlgn="base"/>
            <a:r>
              <a:rPr lang="en-US" b="1" dirty="0"/>
              <a:t>Invalid Values:</a:t>
            </a:r>
            <a:r>
              <a:rPr lang="en-US" dirty="0"/>
              <a:t> test values that do not meet the system requirement.</a:t>
            </a:r>
          </a:p>
          <a:p>
            <a:pPr marL="0" lvl="0" indent="0" algn="just" eaLnBrk="0" fontAlgn="base" hangingPunct="0">
              <a:spcBef>
                <a:spcPct val="0"/>
              </a:spcBef>
              <a:spcAft>
                <a:spcPct val="0"/>
              </a:spcAft>
              <a:buSzTx/>
              <a:buNone/>
            </a:pPr>
            <a:endParaRPr lang="en-US" altLang="en-US" sz="4000" dirty="0">
              <a:solidFill>
                <a:schemeClr val="tx1"/>
              </a:solidFill>
              <a:latin typeface="Arial" panose="020B0604020202020204" pitchFamily="34" charset="0"/>
            </a:endParaRPr>
          </a:p>
          <a:p>
            <a:endParaRPr lang="en-IN" dirty="0"/>
          </a:p>
          <a:p>
            <a:endParaRPr lang="en-IN" dirty="0"/>
          </a:p>
        </p:txBody>
      </p:sp>
      <p:graphicFrame>
        <p:nvGraphicFramePr>
          <p:cNvPr id="4" name="Table 3">
            <a:extLst>
              <a:ext uri="{FF2B5EF4-FFF2-40B4-BE49-F238E27FC236}">
                <a16:creationId xmlns:a16="http://schemas.microsoft.com/office/drawing/2014/main" id="{072B8656-7262-C3E1-9318-1B4F8305008D}"/>
              </a:ext>
            </a:extLst>
          </p:cNvPr>
          <p:cNvGraphicFramePr>
            <a:graphicFrameLocks noGrp="1"/>
          </p:cNvGraphicFramePr>
          <p:nvPr>
            <p:extLst>
              <p:ext uri="{D42A27DB-BD31-4B8C-83A1-F6EECF244321}">
                <p14:modId xmlns:p14="http://schemas.microsoft.com/office/powerpoint/2010/main" val="2883912452"/>
              </p:ext>
            </p:extLst>
          </p:nvPr>
        </p:nvGraphicFramePr>
        <p:xfrm>
          <a:off x="609600" y="2260782"/>
          <a:ext cx="10972800" cy="1656080"/>
        </p:xfrm>
        <a:graphic>
          <a:graphicData uri="http://schemas.openxmlformats.org/drawingml/2006/table">
            <a:tbl>
              <a:tblPr/>
              <a:tblGrid>
                <a:gridCol w="3657600">
                  <a:extLst>
                    <a:ext uri="{9D8B030D-6E8A-4147-A177-3AD203B41FA5}">
                      <a16:colId xmlns:a16="http://schemas.microsoft.com/office/drawing/2014/main" val="4049273841"/>
                    </a:ext>
                  </a:extLst>
                </a:gridCol>
                <a:gridCol w="3657600">
                  <a:extLst>
                    <a:ext uri="{9D8B030D-6E8A-4147-A177-3AD203B41FA5}">
                      <a16:colId xmlns:a16="http://schemas.microsoft.com/office/drawing/2014/main" val="4276766252"/>
                    </a:ext>
                  </a:extLst>
                </a:gridCol>
                <a:gridCol w="3657600">
                  <a:extLst>
                    <a:ext uri="{9D8B030D-6E8A-4147-A177-3AD203B41FA5}">
                      <a16:colId xmlns:a16="http://schemas.microsoft.com/office/drawing/2014/main" val="3784446048"/>
                    </a:ext>
                  </a:extLst>
                </a:gridCol>
              </a:tblGrid>
              <a:tr h="0">
                <a:tc>
                  <a:txBody>
                    <a:bodyPr/>
                    <a:lstStyle/>
                    <a:p>
                      <a:pPr algn="ctr" rtl="0" fontAlgn="base">
                        <a:spcAft>
                          <a:spcPts val="750"/>
                        </a:spcAft>
                        <a:buNone/>
                      </a:pPr>
                      <a:r>
                        <a:rPr lang="en-IN" sz="2000" b="1">
                          <a:effectLst/>
                          <a:latin typeface="Nunito" pitchFamily="2" charset="0"/>
                        </a:rPr>
                        <a:t>Invalid Value</a:t>
                      </a:r>
                      <a:endParaRPr lang="en-IN" sz="2000" b="0">
                        <a:effectLst/>
                        <a:latin typeface="Nunito" pitchFamily="2" charset="0"/>
                      </a:endParaRPr>
                    </a:p>
                    <a:p>
                      <a:pPr algn="ctr" rtl="0" fontAlgn="base">
                        <a:spcAft>
                          <a:spcPts val="750"/>
                        </a:spcAft>
                        <a:buNone/>
                      </a:pPr>
                      <a:r>
                        <a:rPr lang="en-IN" sz="2000" b="1">
                          <a:effectLst/>
                          <a:latin typeface="Nunito" pitchFamily="2" charset="0"/>
                        </a:rPr>
                        <a:t>    (min-1)</a:t>
                      </a:r>
                      <a:endParaRPr lang="en-IN" sz="2000" b="0">
                        <a:effectLst/>
                        <a:latin typeface="Nunito" pitchFamily="2" charset="0"/>
                      </a:endParaRPr>
                    </a:p>
                  </a:txBody>
                  <a:tcPr marL="38100" marR="38100" marT="76200" marB="7620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9F9F9"/>
                    </a:solidFill>
                  </a:tcPr>
                </a:tc>
                <a:tc>
                  <a:txBody>
                    <a:bodyPr/>
                    <a:lstStyle/>
                    <a:p>
                      <a:pPr algn="ctr" rtl="0" fontAlgn="base">
                        <a:spcAft>
                          <a:spcPts val="750"/>
                        </a:spcAft>
                        <a:buNone/>
                      </a:pPr>
                      <a:r>
                        <a:rPr lang="en-IN" sz="2000" b="1" dirty="0">
                          <a:effectLst/>
                          <a:latin typeface="Nunito" pitchFamily="2" charset="0"/>
                        </a:rPr>
                        <a:t>                        Valid Value</a:t>
                      </a:r>
                      <a:endParaRPr lang="en-IN" sz="2000" b="0" dirty="0">
                        <a:effectLst/>
                        <a:latin typeface="Nunito" pitchFamily="2" charset="0"/>
                      </a:endParaRPr>
                    </a:p>
                    <a:p>
                      <a:pPr algn="ctr" rtl="0" fontAlgn="base">
                        <a:spcAft>
                          <a:spcPts val="750"/>
                        </a:spcAft>
                        <a:buNone/>
                      </a:pPr>
                      <a:r>
                        <a:rPr lang="en-IN" sz="2000" b="1" dirty="0">
                          <a:effectLst/>
                          <a:latin typeface="Nunito" pitchFamily="2" charset="0"/>
                        </a:rPr>
                        <a:t>(min, min+1, nominal value, max-1, max)</a:t>
                      </a:r>
                      <a:endParaRPr lang="en-IN" sz="2000" b="0" dirty="0">
                        <a:effectLst/>
                        <a:latin typeface="Nunito" pitchFamily="2" charset="0"/>
                      </a:endParaRPr>
                    </a:p>
                  </a:txBody>
                  <a:tcPr marL="76200" marR="76200" marT="76200" marB="7620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9F9F9"/>
                    </a:solidFill>
                  </a:tcPr>
                </a:tc>
                <a:tc>
                  <a:txBody>
                    <a:bodyPr/>
                    <a:lstStyle/>
                    <a:p>
                      <a:pPr algn="ctr" rtl="0" fontAlgn="base">
                        <a:spcAft>
                          <a:spcPts val="750"/>
                        </a:spcAft>
                        <a:buNone/>
                      </a:pPr>
                      <a:r>
                        <a:rPr lang="en-IN" sz="2000" b="1">
                          <a:effectLst/>
                          <a:latin typeface="Nunito" pitchFamily="2" charset="0"/>
                        </a:rPr>
                        <a:t>Invalid Value</a:t>
                      </a:r>
                      <a:endParaRPr lang="en-IN" sz="2000" b="0">
                        <a:effectLst/>
                        <a:latin typeface="Nunito" pitchFamily="2" charset="0"/>
                      </a:endParaRPr>
                    </a:p>
                    <a:p>
                      <a:pPr algn="ctr" rtl="0" fontAlgn="base">
                        <a:spcAft>
                          <a:spcPts val="750"/>
                        </a:spcAft>
                        <a:buNone/>
                      </a:pPr>
                      <a:r>
                        <a:rPr lang="en-IN" sz="2000" b="1">
                          <a:effectLst/>
                          <a:latin typeface="Nunito" pitchFamily="2" charset="0"/>
                        </a:rPr>
                        <a:t>    (max+1)</a:t>
                      </a:r>
                      <a:endParaRPr lang="en-IN" sz="2000" b="0">
                        <a:effectLst/>
                        <a:latin typeface="Nunito" pitchFamily="2" charset="0"/>
                      </a:endParaRPr>
                    </a:p>
                  </a:txBody>
                  <a:tcPr marL="76200" marR="76200" marT="76200" marB="7620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9F9F9"/>
                    </a:solidFill>
                  </a:tcPr>
                </a:tc>
                <a:extLst>
                  <a:ext uri="{0D108BD9-81ED-4DB2-BD59-A6C34878D82A}">
                    <a16:rowId xmlns:a16="http://schemas.microsoft.com/office/drawing/2014/main" val="3076107369"/>
                  </a:ext>
                </a:extLst>
              </a:tr>
              <a:tr h="0">
                <a:tc>
                  <a:txBody>
                    <a:bodyPr/>
                    <a:lstStyle/>
                    <a:p>
                      <a:pPr algn="ctr" fontAlgn="ctr">
                        <a:buNone/>
                      </a:pPr>
                      <a:r>
                        <a:rPr lang="en-IN" sz="1800" b="0">
                          <a:effectLst/>
                          <a:latin typeface="Nunito" pitchFamily="2" charset="0"/>
                        </a:rPr>
                        <a:t>        19</a:t>
                      </a:r>
                    </a:p>
                  </a:txBody>
                  <a:tcPr marL="76200" marR="76200" marT="106680" marB="10668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ctr">
                        <a:buNone/>
                      </a:pPr>
                      <a:r>
                        <a:rPr lang="en-IN" sz="1800" b="0" dirty="0">
                          <a:effectLst/>
                          <a:latin typeface="Nunito" pitchFamily="2" charset="0"/>
                        </a:rPr>
                        <a:t>                        20, 21, 30, 49, 50</a:t>
                      </a:r>
                    </a:p>
                  </a:txBody>
                  <a:tcPr marL="76200" marR="76200" marT="106680" marB="10668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ctr">
                        <a:buNone/>
                      </a:pPr>
                      <a:r>
                        <a:rPr lang="en-IN" sz="1800" b="0" dirty="0">
                          <a:effectLst/>
                          <a:latin typeface="Nunito" pitchFamily="2" charset="0"/>
                        </a:rPr>
                        <a:t>         51</a:t>
                      </a:r>
                    </a:p>
                  </a:txBody>
                  <a:tcPr marL="76200" marR="76200" marT="106680" marB="106680"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006988875"/>
                  </a:ext>
                </a:extLst>
              </a:tr>
            </a:tbl>
          </a:graphicData>
        </a:graphic>
      </p:graphicFrame>
    </p:spTree>
    <p:extLst>
      <p:ext uri="{BB962C8B-B14F-4D97-AF65-F5344CB8AC3E}">
        <p14:creationId xmlns:p14="http://schemas.microsoft.com/office/powerpoint/2010/main" val="124340626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B2C6-A432-A38A-2554-E7B0328A2FA8}"/>
              </a:ext>
            </a:extLst>
          </p:cNvPr>
          <p:cNvSpPr>
            <a:spLocks noGrp="1"/>
          </p:cNvSpPr>
          <p:nvPr>
            <p:ph type="title"/>
          </p:nvPr>
        </p:nvSpPr>
        <p:spPr/>
        <p:txBody>
          <a:bodyPr/>
          <a:lstStyle/>
          <a:p>
            <a:r>
              <a:rPr lang="en-US" dirty="0"/>
              <a:t>Decision table testing, </a:t>
            </a:r>
            <a:endParaRPr lang="en-IN" dirty="0"/>
          </a:p>
        </p:txBody>
      </p:sp>
      <p:sp>
        <p:nvSpPr>
          <p:cNvPr id="3" name="Text Placeholder 2">
            <a:extLst>
              <a:ext uri="{FF2B5EF4-FFF2-40B4-BE49-F238E27FC236}">
                <a16:creationId xmlns:a16="http://schemas.microsoft.com/office/drawing/2014/main" id="{A5339984-5539-1680-B316-AB5B13954DBC}"/>
              </a:ext>
            </a:extLst>
          </p:cNvPr>
          <p:cNvSpPr>
            <a:spLocks noGrp="1"/>
          </p:cNvSpPr>
          <p:nvPr>
            <p:ph type="body" idx="1"/>
          </p:nvPr>
        </p:nvSpPr>
        <p:spPr/>
        <p:txBody>
          <a:bodyPr>
            <a:normAutofit fontScale="85000" lnSpcReduction="20000"/>
          </a:bodyPr>
          <a:lstStyle/>
          <a:p>
            <a:pPr fontAlgn="base"/>
            <a:r>
              <a:rPr lang="en-US" dirty="0"/>
              <a:t>A decision table is a brief visual representation for specifying which actions to perform depending on given conditions. This article focuses on discussing decision tables in detail.</a:t>
            </a:r>
          </a:p>
          <a:p>
            <a:pPr marL="0" indent="0" fontAlgn="base">
              <a:buNone/>
            </a:pPr>
            <a:r>
              <a:rPr lang="en-US" b="1" dirty="0"/>
              <a:t>What is a Decision Table?</a:t>
            </a:r>
          </a:p>
          <a:p>
            <a:pPr fontAlgn="base"/>
            <a:r>
              <a:rPr lang="en-US" dirty="0"/>
              <a:t>A decision table is a good way to settle different combination inputs with their corresponding outputs and is also called a cause-effect table.</a:t>
            </a:r>
          </a:p>
          <a:p>
            <a:pPr fontAlgn="base"/>
            <a:r>
              <a:rPr lang="en-US" dirty="0"/>
              <a:t>The reason to call the cause-effect table is a related logical diagramming technique called cause-effect graphing that is used to obtain the decision table. </a:t>
            </a:r>
          </a:p>
          <a:p>
            <a:pPr fontAlgn="base"/>
            <a:r>
              <a:rPr lang="en-US" dirty="0"/>
              <a:t>The information represented in decision tables can also be represented as decision trees or in a programming language using if-then-else and switch-case statements. </a:t>
            </a:r>
          </a:p>
          <a:p>
            <a:endParaRPr lang="en-IN" dirty="0"/>
          </a:p>
        </p:txBody>
      </p:sp>
    </p:spTree>
    <p:extLst>
      <p:ext uri="{BB962C8B-B14F-4D97-AF65-F5344CB8AC3E}">
        <p14:creationId xmlns:p14="http://schemas.microsoft.com/office/powerpoint/2010/main" val="6783659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C2CB-ED40-B1C0-55BB-DA6D9F099D51}"/>
              </a:ext>
            </a:extLst>
          </p:cNvPr>
          <p:cNvSpPr>
            <a:spLocks noGrp="1"/>
          </p:cNvSpPr>
          <p:nvPr>
            <p:ph type="title"/>
          </p:nvPr>
        </p:nvSpPr>
        <p:spPr/>
        <p:txBody>
          <a:bodyPr/>
          <a:lstStyle/>
          <a:p>
            <a:r>
              <a:rPr lang="en-US" b="1" dirty="0"/>
              <a:t>Software Reliability</a:t>
            </a:r>
            <a:endParaRPr lang="en-IN" dirty="0"/>
          </a:p>
        </p:txBody>
      </p:sp>
      <p:sp>
        <p:nvSpPr>
          <p:cNvPr id="3" name="Text Placeholder 2">
            <a:extLst>
              <a:ext uri="{FF2B5EF4-FFF2-40B4-BE49-F238E27FC236}">
                <a16:creationId xmlns:a16="http://schemas.microsoft.com/office/drawing/2014/main" id="{47017C25-EF8C-9DED-BC8C-EE0A6DAC6718}"/>
              </a:ext>
            </a:extLst>
          </p:cNvPr>
          <p:cNvSpPr>
            <a:spLocks noGrp="1"/>
          </p:cNvSpPr>
          <p:nvPr>
            <p:ph type="body" idx="1"/>
          </p:nvPr>
        </p:nvSpPr>
        <p:spPr>
          <a:xfrm>
            <a:off x="192505" y="1417640"/>
            <a:ext cx="11389895" cy="5165721"/>
          </a:xfrm>
        </p:spPr>
        <p:txBody>
          <a:bodyPr>
            <a:normAutofit fontScale="85000" lnSpcReduction="20000"/>
          </a:bodyPr>
          <a:lstStyle/>
          <a:p>
            <a:pPr marL="0" indent="0" algn="just">
              <a:buNone/>
            </a:pPr>
            <a:r>
              <a:rPr lang="en-US" sz="2800" dirty="0"/>
              <a:t>Software reliability is the probability that a software system will operate without failure for a specified period in a defined environment. Unlike hardware reliability, it is not physical but depends heavily on the design and human factors during development. Key elements include: </a:t>
            </a:r>
          </a:p>
          <a:p>
            <a:pPr marL="0" indent="0" algn="just">
              <a:buNone/>
            </a:pPr>
            <a:r>
              <a:rPr lang="en-US" sz="2800" dirty="0"/>
              <a:t>Probability of failure-free operation.</a:t>
            </a:r>
          </a:p>
          <a:p>
            <a:pPr algn="just"/>
            <a:r>
              <a:rPr lang="en-US" sz="2800" dirty="0"/>
              <a:t>A specific length of time the software is expected to operate without a major failure.</a:t>
            </a:r>
          </a:p>
          <a:p>
            <a:pPr algn="just"/>
            <a:r>
              <a:rPr lang="en-US" sz="2800" dirty="0"/>
              <a:t>A specified operational environment. </a:t>
            </a:r>
          </a:p>
          <a:p>
            <a:pPr marL="0" indent="0" algn="just">
              <a:buNone/>
            </a:pPr>
            <a:r>
              <a:rPr lang="en-US" sz="2800" dirty="0"/>
              <a:t>Reliability is measured using various metrics, such as: </a:t>
            </a:r>
          </a:p>
          <a:p>
            <a:pPr algn="just"/>
            <a:r>
              <a:rPr lang="en-US" sz="2800" dirty="0"/>
              <a:t>Mean Time to Failure (MTTF): The average time between consecutive failures.(It is the average length of time the software runs without crashing. )</a:t>
            </a:r>
          </a:p>
          <a:p>
            <a:pPr algn="just"/>
            <a:r>
              <a:rPr lang="en-US" sz="2800" dirty="0"/>
              <a:t>Mean Time to Repair (MTTR): Measures </a:t>
            </a:r>
            <a:r>
              <a:rPr lang="en-US" sz="2800" b="1" dirty="0"/>
              <a:t>recovery speed</a:t>
            </a:r>
            <a:r>
              <a:rPr lang="en-US" sz="2800" dirty="0"/>
              <a:t>. It tracks how long it takes for the technical team to fix a bug and restore service after a failure occurs. Low MTTR is critical for high availability.</a:t>
            </a:r>
          </a:p>
          <a:p>
            <a:pPr algn="just"/>
            <a:r>
              <a:rPr lang="en-US" sz="2800" dirty="0"/>
              <a:t>Failure Rate (λ): The number of failures per unit time. </a:t>
            </a:r>
            <a:endParaRPr lang="en-IN" sz="2800" dirty="0"/>
          </a:p>
        </p:txBody>
      </p:sp>
    </p:spTree>
    <p:extLst>
      <p:ext uri="{BB962C8B-B14F-4D97-AF65-F5344CB8AC3E}">
        <p14:creationId xmlns:p14="http://schemas.microsoft.com/office/powerpoint/2010/main" val="56375612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6C61-7700-4B55-3AC4-BE7A2FA14E88}"/>
              </a:ext>
            </a:extLst>
          </p:cNvPr>
          <p:cNvSpPr>
            <a:spLocks noGrp="1"/>
          </p:cNvSpPr>
          <p:nvPr>
            <p:ph type="title"/>
          </p:nvPr>
        </p:nvSpPr>
        <p:spPr/>
        <p:txBody>
          <a:bodyPr>
            <a:normAutofit fontScale="90000"/>
          </a:bodyPr>
          <a:lstStyle/>
          <a:p>
            <a:pPr fontAlgn="base"/>
            <a:r>
              <a:rPr lang="en-US" b="1" dirty="0"/>
              <a:t>Decision Table in Test Designing</a:t>
            </a:r>
            <a:br>
              <a:rPr lang="en-US" b="1" dirty="0"/>
            </a:br>
            <a:r>
              <a:rPr lang="en-US" b="1" dirty="0"/>
              <a:t>Decision Table</a:t>
            </a:r>
            <a:endParaRPr lang="en-IN" dirty="0"/>
          </a:p>
        </p:txBody>
      </p:sp>
      <p:sp>
        <p:nvSpPr>
          <p:cNvPr id="3" name="Text Placeholder 2">
            <a:extLst>
              <a:ext uri="{FF2B5EF4-FFF2-40B4-BE49-F238E27FC236}">
                <a16:creationId xmlns:a16="http://schemas.microsoft.com/office/drawing/2014/main" id="{5B11D392-45A0-998C-DB19-E43F924FBCE0}"/>
              </a:ext>
            </a:extLst>
          </p:cNvPr>
          <p:cNvSpPr>
            <a:spLocks noGrp="1"/>
          </p:cNvSpPr>
          <p:nvPr>
            <p:ph type="body" idx="1"/>
          </p:nvPr>
        </p:nvSpPr>
        <p:spPr/>
        <p:txBody>
          <a:bodyPr>
            <a:normAutofit/>
          </a:bodyPr>
          <a:lstStyle/>
          <a:p>
            <a:pPr fontAlgn="base"/>
            <a:r>
              <a:rPr lang="fr-FR" i="1" dirty="0"/>
              <a:t>CONDITIONS	    STEP 1	    STEP 2 	     STEP 3	      STEP 4</a:t>
            </a:r>
          </a:p>
          <a:p>
            <a:pPr fontAlgn="base"/>
            <a:r>
              <a:rPr lang="fr-FR" i="1" dirty="0"/>
              <a:t>Condition 1 		Y 		Y 		N		 N</a:t>
            </a:r>
          </a:p>
          <a:p>
            <a:pPr fontAlgn="base"/>
            <a:r>
              <a:rPr lang="fr-FR" i="1" dirty="0"/>
              <a:t>Condition 2 		Y		 N		 Y		 N</a:t>
            </a:r>
          </a:p>
          <a:p>
            <a:pPr fontAlgn="base"/>
            <a:r>
              <a:rPr lang="fr-FR" i="1" dirty="0"/>
              <a:t>Condition 3 		Y		 N		 N		 Y</a:t>
            </a:r>
          </a:p>
          <a:p>
            <a:pPr fontAlgn="base"/>
            <a:r>
              <a:rPr lang="fr-FR" i="1" dirty="0"/>
              <a:t>Condition 4 		N		 Y		 Y		 N</a:t>
            </a:r>
          </a:p>
          <a:p>
            <a:pPr marL="0" indent="0">
              <a:buNone/>
            </a:pPr>
            <a:br>
              <a:rPr lang="en-US" dirty="0"/>
            </a:br>
            <a:br>
              <a:rPr lang="en-US" dirty="0"/>
            </a:br>
            <a:endParaRPr lang="en-IN" dirty="0"/>
          </a:p>
        </p:txBody>
      </p:sp>
    </p:spTree>
    <p:extLst>
      <p:ext uri="{BB962C8B-B14F-4D97-AF65-F5344CB8AC3E}">
        <p14:creationId xmlns:p14="http://schemas.microsoft.com/office/powerpoint/2010/main" val="162713917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547E-12B5-7189-76BA-B77733EC05D4}"/>
              </a:ext>
            </a:extLst>
          </p:cNvPr>
          <p:cNvSpPr>
            <a:spLocks noGrp="1"/>
          </p:cNvSpPr>
          <p:nvPr>
            <p:ph type="title"/>
          </p:nvPr>
        </p:nvSpPr>
        <p:spPr/>
        <p:txBody>
          <a:bodyPr>
            <a:normAutofit/>
          </a:bodyPr>
          <a:lstStyle/>
          <a:p>
            <a:r>
              <a:rPr lang="en-IN" b="1" dirty="0"/>
              <a:t>Advantages of Decision Table</a:t>
            </a:r>
            <a:endParaRPr lang="en-IN" dirty="0"/>
          </a:p>
        </p:txBody>
      </p:sp>
      <p:sp>
        <p:nvSpPr>
          <p:cNvPr id="3" name="Text Placeholder 2">
            <a:extLst>
              <a:ext uri="{FF2B5EF4-FFF2-40B4-BE49-F238E27FC236}">
                <a16:creationId xmlns:a16="http://schemas.microsoft.com/office/drawing/2014/main" id="{68AD2908-BD25-3310-E564-14D7C198E55A}"/>
              </a:ext>
            </a:extLst>
          </p:cNvPr>
          <p:cNvSpPr>
            <a:spLocks noGrp="1"/>
          </p:cNvSpPr>
          <p:nvPr>
            <p:ph type="body" idx="1"/>
          </p:nvPr>
        </p:nvSpPr>
        <p:spPr/>
        <p:txBody>
          <a:bodyPr>
            <a:normAutofit fontScale="77500" lnSpcReduction="20000"/>
          </a:bodyPr>
          <a:lstStyle/>
          <a:p>
            <a:pPr fontAlgn="base"/>
            <a:r>
              <a:rPr lang="en-US" b="1" dirty="0"/>
              <a:t>Easy conversion of business flow to test case: </a:t>
            </a:r>
            <a:r>
              <a:rPr lang="en-US" dirty="0"/>
              <a:t>Any complex business flow can be easily converted into test scenarios and test cases using this technique.</a:t>
            </a:r>
          </a:p>
          <a:p>
            <a:pPr fontAlgn="base"/>
            <a:r>
              <a:rPr lang="en-US" b="1" dirty="0"/>
              <a:t>Works iteratively: </a:t>
            </a:r>
            <a:r>
              <a:rPr lang="en-US" dirty="0"/>
              <a:t>Decision tables work iteratively which means the table created at the first iteration is used as input tables for the next tables. The iteration is done only if the initial table is not satisfactory.</a:t>
            </a:r>
          </a:p>
          <a:p>
            <a:pPr fontAlgn="base"/>
            <a:r>
              <a:rPr lang="en-US" b="1" dirty="0"/>
              <a:t>Simple to understand: </a:t>
            </a:r>
            <a:r>
              <a:rPr lang="en-US" dirty="0"/>
              <a:t>Simple to understand and everyone can use this method to design the test scenarios &amp; test cases.</a:t>
            </a:r>
          </a:p>
          <a:p>
            <a:pPr fontAlgn="base"/>
            <a:r>
              <a:rPr lang="en-US" b="1" dirty="0"/>
              <a:t>Provides complete test case coverage: </a:t>
            </a:r>
            <a:r>
              <a:rPr lang="en-US" dirty="0"/>
              <a:t>It provides complete coverage of test cases which helps to reduce the rework on writing test scenarios &amp; test cases.</a:t>
            </a:r>
          </a:p>
          <a:p>
            <a:pPr fontAlgn="base"/>
            <a:r>
              <a:rPr lang="en-US" b="1" dirty="0"/>
              <a:t>Guarantees every combination is considered: </a:t>
            </a:r>
            <a:r>
              <a:rPr lang="en-US" dirty="0"/>
              <a:t>These tables guarantee that we consider every possible combination of condition values. This is known as its completeness property. </a:t>
            </a:r>
          </a:p>
        </p:txBody>
      </p:sp>
    </p:spTree>
    <p:extLst>
      <p:ext uri="{BB962C8B-B14F-4D97-AF65-F5344CB8AC3E}">
        <p14:creationId xmlns:p14="http://schemas.microsoft.com/office/powerpoint/2010/main" val="41891508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28C-5024-5501-824E-8B0F8D780A2F}"/>
              </a:ext>
            </a:extLst>
          </p:cNvPr>
          <p:cNvSpPr>
            <a:spLocks noGrp="1"/>
          </p:cNvSpPr>
          <p:nvPr>
            <p:ph type="title"/>
          </p:nvPr>
        </p:nvSpPr>
        <p:spPr/>
        <p:txBody>
          <a:bodyPr/>
          <a:lstStyle/>
          <a:p>
            <a:r>
              <a:rPr lang="en-US" dirty="0"/>
              <a:t>Cause effect graphing,</a:t>
            </a:r>
            <a:endParaRPr lang="en-IN" dirty="0"/>
          </a:p>
        </p:txBody>
      </p:sp>
      <p:sp>
        <p:nvSpPr>
          <p:cNvPr id="3" name="Text Placeholder 2">
            <a:extLst>
              <a:ext uri="{FF2B5EF4-FFF2-40B4-BE49-F238E27FC236}">
                <a16:creationId xmlns:a16="http://schemas.microsoft.com/office/drawing/2014/main" id="{72611EEB-7178-4E6E-501B-9AA1F97D8F44}"/>
              </a:ext>
            </a:extLst>
          </p:cNvPr>
          <p:cNvSpPr>
            <a:spLocks noGrp="1"/>
          </p:cNvSpPr>
          <p:nvPr>
            <p:ph type="body" idx="1"/>
          </p:nvPr>
        </p:nvSpPr>
        <p:spPr/>
        <p:txBody>
          <a:bodyPr>
            <a:normAutofit fontScale="92500" lnSpcReduction="20000"/>
          </a:bodyPr>
          <a:lstStyle/>
          <a:p>
            <a:r>
              <a:rPr lang="en-US" b="1" dirty="0"/>
              <a:t>Cause Effect Graphing based technique</a:t>
            </a:r>
            <a:r>
              <a:rPr lang="en-US" dirty="0"/>
              <a:t> is a technique in which a graph is used to represent the situations of combinations of input conditions. </a:t>
            </a:r>
          </a:p>
          <a:p>
            <a:r>
              <a:rPr lang="en-US" dirty="0"/>
              <a:t>The graph is then converted to a decision table to obtain the test cases.</a:t>
            </a:r>
          </a:p>
          <a:p>
            <a:r>
              <a:rPr lang="en-US" dirty="0"/>
              <a:t>Cause-effect graphing technique is used because boundary value analysis and equivalence class partitioning methods do not consider the combinations of input conditions. </a:t>
            </a:r>
          </a:p>
          <a:p>
            <a:r>
              <a:rPr lang="en-US" dirty="0"/>
              <a:t>But since there may be some critical </a:t>
            </a:r>
            <a:r>
              <a:rPr lang="en-US" dirty="0" err="1"/>
              <a:t>behaviour</a:t>
            </a:r>
            <a:r>
              <a:rPr lang="en-US" dirty="0"/>
              <a:t> to be tested when some combinations of input conditions are considered, that is why cause-effect graphing technique is used</a:t>
            </a:r>
            <a:endParaRPr lang="en-IN" dirty="0"/>
          </a:p>
        </p:txBody>
      </p:sp>
    </p:spTree>
    <p:extLst>
      <p:ext uri="{BB962C8B-B14F-4D97-AF65-F5344CB8AC3E}">
        <p14:creationId xmlns:p14="http://schemas.microsoft.com/office/powerpoint/2010/main" val="415245416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3847-FC4B-8BBA-81EC-4255D11C5D1C}"/>
              </a:ext>
            </a:extLst>
          </p:cNvPr>
          <p:cNvSpPr>
            <a:spLocks noGrp="1"/>
          </p:cNvSpPr>
          <p:nvPr>
            <p:ph type="title"/>
          </p:nvPr>
        </p:nvSpPr>
        <p:spPr/>
        <p:txBody>
          <a:bodyPr>
            <a:normAutofit fontScale="90000"/>
          </a:bodyPr>
          <a:lstStyle/>
          <a:p>
            <a:r>
              <a:rPr lang="en-US" b="1" dirty="0"/>
              <a:t>Steps used in deriving test cases using this technique are:</a:t>
            </a:r>
            <a:endParaRPr lang="en-IN" dirty="0"/>
          </a:p>
        </p:txBody>
      </p:sp>
      <p:sp>
        <p:nvSpPr>
          <p:cNvPr id="3" name="Text Placeholder 2">
            <a:extLst>
              <a:ext uri="{FF2B5EF4-FFF2-40B4-BE49-F238E27FC236}">
                <a16:creationId xmlns:a16="http://schemas.microsoft.com/office/drawing/2014/main" id="{CE643AF1-9B8D-424A-1B19-CBC169E4FC6C}"/>
              </a:ext>
            </a:extLst>
          </p:cNvPr>
          <p:cNvSpPr>
            <a:spLocks noGrp="1"/>
          </p:cNvSpPr>
          <p:nvPr>
            <p:ph type="body" idx="1"/>
          </p:nvPr>
        </p:nvSpPr>
        <p:spPr/>
        <p:txBody>
          <a:bodyPr>
            <a:normAutofit fontScale="77500" lnSpcReduction="20000"/>
          </a:bodyPr>
          <a:lstStyle/>
          <a:p>
            <a:pPr algn="just" fontAlgn="base"/>
            <a:r>
              <a:rPr lang="en-US" b="1" dirty="0"/>
              <a:t>Division of specification:</a:t>
            </a:r>
            <a:r>
              <a:rPr lang="en-US" dirty="0"/>
              <a:t> Since it is difficult to work with cause-effect graphs of large specifications as they are complex, the specifications are divided into small workable pieces and then converted into cause-effect graphs separately.</a:t>
            </a:r>
          </a:p>
          <a:p>
            <a:pPr algn="just" fontAlgn="base"/>
            <a:r>
              <a:rPr lang="en-US" b="1" dirty="0"/>
              <a:t>Identification of cause and effects:</a:t>
            </a:r>
            <a:r>
              <a:rPr lang="en-US" dirty="0"/>
              <a:t> This involves identifying the causes(distinct input conditions) and effects(output conditions) in the specification.</a:t>
            </a:r>
          </a:p>
          <a:p>
            <a:pPr algn="just" fontAlgn="base"/>
            <a:r>
              <a:rPr lang="en-US" b="1" dirty="0"/>
              <a:t>Transforming the specifications into a cause-effect graph:</a:t>
            </a:r>
            <a:r>
              <a:rPr lang="en-US" dirty="0"/>
              <a:t> The causes and effects are linked together using Boolean expressions to obtain a cause-effect graph. Constraints are also added between causes and effects if possible.</a:t>
            </a:r>
          </a:p>
          <a:p>
            <a:pPr algn="just" fontAlgn="base"/>
            <a:r>
              <a:rPr lang="en-US" b="1" dirty="0"/>
              <a:t>Conversion into decision table:</a:t>
            </a:r>
            <a:r>
              <a:rPr lang="en-US" dirty="0"/>
              <a:t> The cause-effect graph is then converted into a limited entry decision table. </a:t>
            </a:r>
          </a:p>
          <a:p>
            <a:pPr algn="just" fontAlgn="base"/>
            <a:r>
              <a:rPr lang="en-US" b="1" dirty="0"/>
              <a:t>Deriving test cases:</a:t>
            </a:r>
            <a:r>
              <a:rPr lang="en-US" dirty="0"/>
              <a:t> Each column of the decision-table is converted into a test case.</a:t>
            </a:r>
          </a:p>
          <a:p>
            <a:endParaRPr lang="en-IN" dirty="0"/>
          </a:p>
        </p:txBody>
      </p:sp>
    </p:spTree>
    <p:extLst>
      <p:ext uri="{BB962C8B-B14F-4D97-AF65-F5344CB8AC3E}">
        <p14:creationId xmlns:p14="http://schemas.microsoft.com/office/powerpoint/2010/main" val="65527333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8453-0B86-D093-EA73-EDD1A800817E}"/>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D9C7DB41-C762-7E71-0D59-8DDFB998D1B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2433577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6C39-C1A4-0946-D273-E8A0DAE69E32}"/>
              </a:ext>
            </a:extLst>
          </p:cNvPr>
          <p:cNvSpPr>
            <a:spLocks noGrp="1"/>
          </p:cNvSpPr>
          <p:nvPr>
            <p:ph type="title"/>
          </p:nvPr>
        </p:nvSpPr>
        <p:spPr/>
        <p:txBody>
          <a:bodyPr>
            <a:normAutofit/>
          </a:bodyPr>
          <a:lstStyle/>
          <a:p>
            <a:r>
              <a:rPr lang="en-IN" b="1" dirty="0"/>
              <a:t>Structural Software Testing</a:t>
            </a:r>
            <a:endParaRPr lang="en-IN" dirty="0"/>
          </a:p>
        </p:txBody>
      </p:sp>
      <p:sp>
        <p:nvSpPr>
          <p:cNvPr id="3" name="Text Placeholder 2">
            <a:extLst>
              <a:ext uri="{FF2B5EF4-FFF2-40B4-BE49-F238E27FC236}">
                <a16:creationId xmlns:a16="http://schemas.microsoft.com/office/drawing/2014/main" id="{FD53D70F-4086-F0F9-CCBA-CE8C8D744F5B}"/>
              </a:ext>
            </a:extLst>
          </p:cNvPr>
          <p:cNvSpPr>
            <a:spLocks noGrp="1"/>
          </p:cNvSpPr>
          <p:nvPr>
            <p:ph type="body" idx="1"/>
          </p:nvPr>
        </p:nvSpPr>
        <p:spPr/>
        <p:txBody>
          <a:bodyPr/>
          <a:lstStyle/>
          <a:p>
            <a:r>
              <a:rPr lang="en-US" dirty="0"/>
              <a:t>Structural testing is a type of software testing that uses the internal design of the software for testing or in other words the software testing which is performed by the team which knows the development phase of the software, is known as structural testing.</a:t>
            </a:r>
            <a:endParaRPr lang="en-IN" dirty="0"/>
          </a:p>
        </p:txBody>
      </p:sp>
      <p:pic>
        <p:nvPicPr>
          <p:cNvPr id="4" name="Picture 3" descr="Types of Structural Testing">
            <a:extLst>
              <a:ext uri="{FF2B5EF4-FFF2-40B4-BE49-F238E27FC236}">
                <a16:creationId xmlns:a16="http://schemas.microsoft.com/office/drawing/2014/main" id="{350359DD-99CB-6989-7840-BA32CA5ED95A}"/>
              </a:ext>
            </a:extLst>
          </p:cNvPr>
          <p:cNvPicPr>
            <a:picLocks noChangeAspect="1"/>
          </p:cNvPicPr>
          <p:nvPr/>
        </p:nvPicPr>
        <p:blipFill>
          <a:blip r:embed="rId2"/>
          <a:stretch>
            <a:fillRect/>
          </a:stretch>
        </p:blipFill>
        <p:spPr>
          <a:xfrm>
            <a:off x="2503715" y="3524475"/>
            <a:ext cx="6982142" cy="3058886"/>
          </a:xfrm>
          <a:prstGeom prst="rect">
            <a:avLst/>
          </a:prstGeom>
        </p:spPr>
      </p:pic>
    </p:spTree>
    <p:extLst>
      <p:ext uri="{BB962C8B-B14F-4D97-AF65-F5344CB8AC3E}">
        <p14:creationId xmlns:p14="http://schemas.microsoft.com/office/powerpoint/2010/main" val="176384185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6FCD-6DFB-05FA-E7F7-9298A711D16F}"/>
              </a:ext>
            </a:extLst>
          </p:cNvPr>
          <p:cNvSpPr>
            <a:spLocks noGrp="1"/>
          </p:cNvSpPr>
          <p:nvPr>
            <p:ph type="title"/>
          </p:nvPr>
        </p:nvSpPr>
        <p:spPr>
          <a:xfrm>
            <a:off x="609600" y="274639"/>
            <a:ext cx="10972800" cy="1143001"/>
          </a:xfrm>
        </p:spPr>
        <p:txBody>
          <a:bodyPr anchor="ctr">
            <a:normAutofit/>
          </a:bodyPr>
          <a:lstStyle/>
          <a:p>
            <a:r>
              <a:rPr lang="en-IN" b="1" dirty="0"/>
              <a:t>Core Structural Testing Techniques</a:t>
            </a:r>
            <a:endParaRPr lang="en-IN" dirty="0"/>
          </a:p>
        </p:txBody>
      </p:sp>
      <p:sp>
        <p:nvSpPr>
          <p:cNvPr id="3" name="Text Placeholder 2">
            <a:extLst>
              <a:ext uri="{FF2B5EF4-FFF2-40B4-BE49-F238E27FC236}">
                <a16:creationId xmlns:a16="http://schemas.microsoft.com/office/drawing/2014/main" id="{87954D9C-0C17-240F-BACF-64D6DA1173D2}"/>
              </a:ext>
            </a:extLst>
          </p:cNvPr>
          <p:cNvSpPr>
            <a:spLocks noGrp="1"/>
          </p:cNvSpPr>
          <p:nvPr>
            <p:ph type="body" idx="4294967295"/>
          </p:nvPr>
        </p:nvSpPr>
        <p:spPr>
          <a:xfrm>
            <a:off x="609600" y="1608140"/>
            <a:ext cx="5295900" cy="4352544"/>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normAutofit/>
          </a:bodyPr>
          <a:lstStyle/>
          <a:p>
            <a:pPr marL="0" indent="0" algn="ctr" hangingPunct="0">
              <a:lnSpc>
                <a:spcPct val="90000"/>
              </a:lnSpc>
              <a:spcBef>
                <a:spcPts val="0"/>
              </a:spcBef>
              <a:spcAft>
                <a:spcPts val="600"/>
              </a:spcAft>
              <a:buSzTx/>
              <a:buNone/>
            </a:pPr>
            <a:r>
              <a:rPr kumimoji="0" lang="en-US" sz="2700" b="0" i="0" u="none" strike="noStrike" cap="none" spc="0" normalizeH="0" baseline="0">
                <a:ln>
                  <a:noFill/>
                </a:ln>
                <a:effectLst/>
                <a:uFillTx/>
              </a:rPr>
              <a:t>Path Testing: A technique that focuses on executing all possible independent execution paths within a program's control flow. This is achieved by creating a control flow graph of the program to determine the minimum number of test cases required to cover every statement and branch, often using the Cyclomatic Complexity metric.</a:t>
            </a:r>
          </a:p>
        </p:txBody>
      </p:sp>
      <p:pic>
        <p:nvPicPr>
          <p:cNvPr id="10242" name="Picture 2" descr="path-testing-sw-testing">
            <a:extLst>
              <a:ext uri="{FF2B5EF4-FFF2-40B4-BE49-F238E27FC236}">
                <a16:creationId xmlns:a16="http://schemas.microsoft.com/office/drawing/2014/main" id="{78F3DF48-60B4-F677-4C06-E0BC5E1121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0822" y="1608140"/>
            <a:ext cx="4287255" cy="4352544"/>
          </a:xfrm>
          <a:prstGeom prst="rect">
            <a:avLst/>
          </a:prstGeom>
          <a:solidFill>
            <a:srgbClr val="FFFFFF"/>
          </a:solidFill>
          <a:ln w="12700">
            <a:miter lim="400000"/>
          </a:ln>
        </p:spPr>
      </p:pic>
    </p:spTree>
    <p:extLst>
      <p:ext uri="{BB962C8B-B14F-4D97-AF65-F5344CB8AC3E}">
        <p14:creationId xmlns:p14="http://schemas.microsoft.com/office/powerpoint/2010/main" val="3021639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474359-86D0-EF7A-FBCD-EA320DA3FC5F}"/>
              </a:ext>
            </a:extLst>
          </p:cNvPr>
          <p:cNvSpPr>
            <a:spLocks noGrp="1"/>
          </p:cNvSpPr>
          <p:nvPr>
            <p:ph type="body" idx="1"/>
          </p:nvPr>
        </p:nvSpPr>
        <p:spPr>
          <a:xfrm>
            <a:off x="250371" y="283029"/>
            <a:ext cx="11332029" cy="6204857"/>
          </a:xfrm>
        </p:spPr>
        <p:txBody>
          <a:bodyPr>
            <a:normAutofit fontScale="62500" lnSpcReduction="20000"/>
          </a:bodyPr>
          <a:lstStyle/>
          <a:p>
            <a:pPr marL="0" indent="0" fontAlgn="base">
              <a:buNone/>
            </a:pPr>
            <a:r>
              <a:rPr lang="en-US" b="1" dirty="0"/>
              <a:t>Path Testing Techniques</a:t>
            </a:r>
          </a:p>
          <a:p>
            <a:pPr fontAlgn="base"/>
            <a:r>
              <a:rPr lang="en-US" b="1" dirty="0"/>
              <a:t>Control Flow Graph:</a:t>
            </a:r>
            <a:r>
              <a:rPr lang="en-US" dirty="0"/>
              <a:t> </a:t>
            </a:r>
            <a:br>
              <a:rPr lang="en-US" dirty="0"/>
            </a:br>
            <a:r>
              <a:rPr lang="en-US" dirty="0"/>
              <a:t>The program is converted into a control flow graph by representing the code into nodes and edges.</a:t>
            </a:r>
          </a:p>
          <a:p>
            <a:pPr fontAlgn="base"/>
            <a:r>
              <a:rPr lang="en-US" b="1" dirty="0"/>
              <a:t>Decision to Decision path:</a:t>
            </a:r>
            <a:r>
              <a:rPr lang="en-US" dirty="0"/>
              <a:t> </a:t>
            </a:r>
            <a:br>
              <a:rPr lang="en-US" dirty="0"/>
            </a:br>
            <a:r>
              <a:rPr lang="en-US" dirty="0"/>
              <a:t>The control flow graph can be broken into various Decision to Decision paths and then collapsed into individual nodes.</a:t>
            </a:r>
          </a:p>
          <a:p>
            <a:pPr fontAlgn="base"/>
            <a:r>
              <a:rPr lang="en-US" b="1" dirty="0"/>
              <a:t>Independent paths:</a:t>
            </a:r>
            <a:r>
              <a:rPr lang="en-US" dirty="0"/>
              <a:t> </a:t>
            </a:r>
            <a:br>
              <a:rPr lang="en-US" dirty="0"/>
            </a:br>
            <a:r>
              <a:rPr lang="en-US" dirty="0"/>
              <a:t>An Independent path is a path through a Decision to Decision path graph that cannot be reproduced from other paths by other methods.</a:t>
            </a:r>
          </a:p>
          <a:p>
            <a:pPr marL="0" indent="0" fontAlgn="base">
              <a:buNone/>
            </a:pPr>
            <a:r>
              <a:rPr lang="en-US" b="1" dirty="0"/>
              <a:t>Advantages of Path Testing</a:t>
            </a:r>
          </a:p>
          <a:p>
            <a:pPr fontAlgn="base"/>
            <a:r>
              <a:rPr lang="en-US" dirty="0"/>
              <a:t>The path testing method reduces the redundant tests.</a:t>
            </a:r>
          </a:p>
          <a:p>
            <a:pPr fontAlgn="base"/>
            <a:r>
              <a:rPr lang="en-US" dirty="0"/>
              <a:t>Path testing focuses on the logic of the programs.</a:t>
            </a:r>
          </a:p>
          <a:p>
            <a:pPr fontAlgn="base"/>
            <a:r>
              <a:rPr lang="en-US" dirty="0"/>
              <a:t>Path testing is used in test case design.</a:t>
            </a:r>
          </a:p>
          <a:p>
            <a:pPr marL="0" indent="0" fontAlgn="base">
              <a:buNone/>
            </a:pPr>
            <a:r>
              <a:rPr lang="en-US" b="1" dirty="0"/>
              <a:t>Disadvantages of Path Testing</a:t>
            </a:r>
          </a:p>
          <a:p>
            <a:pPr fontAlgn="base"/>
            <a:r>
              <a:rPr lang="en-US" dirty="0"/>
              <a:t>A tester needs to have a good understanding of programming knowledge or code knowledge to execute the tests.</a:t>
            </a:r>
          </a:p>
          <a:p>
            <a:pPr fontAlgn="base"/>
            <a:r>
              <a:rPr lang="en-US" dirty="0"/>
              <a:t>The test case increases when the code complexity is increased.</a:t>
            </a:r>
          </a:p>
          <a:p>
            <a:pPr fontAlgn="base"/>
            <a:r>
              <a:rPr lang="en-US" dirty="0"/>
              <a:t>It will be difficult to create a test path if the application has a high complexity of code.</a:t>
            </a:r>
          </a:p>
          <a:p>
            <a:pPr fontAlgn="base"/>
            <a:r>
              <a:rPr lang="en-US" dirty="0"/>
              <a:t>Some test paths may skip some of the conditions in the code. It may not cover some conditions or scenarios if there is an error in the specific paths.</a:t>
            </a:r>
          </a:p>
          <a:p>
            <a:pPr fontAlgn="base"/>
            <a:endParaRPr lang="en-US" dirty="0"/>
          </a:p>
          <a:p>
            <a:endParaRPr lang="en-IN" dirty="0"/>
          </a:p>
        </p:txBody>
      </p:sp>
    </p:spTree>
    <p:extLst>
      <p:ext uri="{BB962C8B-B14F-4D97-AF65-F5344CB8AC3E}">
        <p14:creationId xmlns:p14="http://schemas.microsoft.com/office/powerpoint/2010/main" val="12602348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498D-FDEB-431C-63D5-4068F8E9C469}"/>
              </a:ext>
            </a:extLst>
          </p:cNvPr>
          <p:cNvSpPr>
            <a:spLocks noGrp="1"/>
          </p:cNvSpPr>
          <p:nvPr>
            <p:ph type="title"/>
          </p:nvPr>
        </p:nvSpPr>
        <p:spPr/>
        <p:txBody>
          <a:bodyPr/>
          <a:lstStyle/>
          <a:p>
            <a:r>
              <a:rPr lang="en-US" dirty="0"/>
              <a:t>Data Flow Testing</a:t>
            </a:r>
            <a:endParaRPr lang="en-IN" dirty="0"/>
          </a:p>
        </p:txBody>
      </p:sp>
      <p:sp>
        <p:nvSpPr>
          <p:cNvPr id="3" name="Text Placeholder 2">
            <a:extLst>
              <a:ext uri="{FF2B5EF4-FFF2-40B4-BE49-F238E27FC236}">
                <a16:creationId xmlns:a16="http://schemas.microsoft.com/office/drawing/2014/main" id="{805076A0-26E6-2C3D-0D72-720BEF0FD981}"/>
              </a:ext>
            </a:extLst>
          </p:cNvPr>
          <p:cNvSpPr>
            <a:spLocks noGrp="1"/>
          </p:cNvSpPr>
          <p:nvPr>
            <p:ph type="body" idx="1"/>
          </p:nvPr>
        </p:nvSpPr>
        <p:spPr/>
        <p:txBody>
          <a:bodyPr>
            <a:normAutofit fontScale="92500"/>
          </a:bodyPr>
          <a:lstStyle/>
          <a:p>
            <a:pPr marL="0" indent="0">
              <a:buNone/>
            </a:pPr>
            <a:r>
              <a:rPr lang="en-US" dirty="0"/>
              <a:t>Data Flow Testing is a type of structural testing . It is a method that is used to find the test paths of a program according to the locations of definitions and uses of variables in the program. It has nothing to do with data flow diagrams. Furthermore, it is concerned with:</a:t>
            </a:r>
          </a:p>
          <a:p>
            <a:r>
              <a:rPr lang="en-US" dirty="0"/>
              <a:t>Statements where variables receive values,</a:t>
            </a:r>
          </a:p>
          <a:p>
            <a:r>
              <a:rPr lang="en-US" dirty="0"/>
              <a:t>Statements where these values are used or referenced.</a:t>
            </a:r>
          </a:p>
          <a:p>
            <a:pPr marL="0" indent="0">
              <a:buNone/>
            </a:pPr>
            <a:r>
              <a:rPr lang="en-US" dirty="0"/>
              <a:t>By analyzing control flow graphs, this technique aims to identify issues such as unused variables or incorrect definitions, ensuring proper handling of data within the code</a:t>
            </a:r>
            <a:endParaRPr lang="en-IN" dirty="0"/>
          </a:p>
        </p:txBody>
      </p:sp>
    </p:spTree>
    <p:extLst>
      <p:ext uri="{BB962C8B-B14F-4D97-AF65-F5344CB8AC3E}">
        <p14:creationId xmlns:p14="http://schemas.microsoft.com/office/powerpoint/2010/main" val="328933048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7FC7-7BDE-BF52-845D-C6CC8D63D494}"/>
              </a:ext>
            </a:extLst>
          </p:cNvPr>
          <p:cNvSpPr>
            <a:spLocks noGrp="1"/>
          </p:cNvSpPr>
          <p:nvPr>
            <p:ph type="title"/>
          </p:nvPr>
        </p:nvSpPr>
        <p:spPr/>
        <p:txBody>
          <a:bodyPr/>
          <a:lstStyle/>
          <a:p>
            <a:r>
              <a:rPr lang="en-IN" dirty="0"/>
              <a:t>Mutation Testing</a:t>
            </a:r>
          </a:p>
        </p:txBody>
      </p:sp>
      <p:sp>
        <p:nvSpPr>
          <p:cNvPr id="3" name="Text Placeholder 2">
            <a:extLst>
              <a:ext uri="{FF2B5EF4-FFF2-40B4-BE49-F238E27FC236}">
                <a16:creationId xmlns:a16="http://schemas.microsoft.com/office/drawing/2014/main" id="{C3A6AE94-B080-5E25-41C2-795B8F971EEA}"/>
              </a:ext>
            </a:extLst>
          </p:cNvPr>
          <p:cNvSpPr>
            <a:spLocks noGrp="1"/>
          </p:cNvSpPr>
          <p:nvPr>
            <p:ph type="body" idx="1"/>
          </p:nvPr>
        </p:nvSpPr>
        <p:spPr/>
        <p:txBody>
          <a:bodyPr>
            <a:normAutofit fontScale="92500" lnSpcReduction="10000"/>
          </a:bodyPr>
          <a:lstStyle/>
          <a:p>
            <a:pPr fontAlgn="base"/>
            <a:r>
              <a:rPr lang="en-US" b="1" dirty="0"/>
              <a:t>Mutation Testing</a:t>
            </a:r>
            <a:r>
              <a:rPr lang="en-US" dirty="0"/>
              <a:t> is a </a:t>
            </a:r>
            <a:r>
              <a:rPr lang="en-US" u="sng" dirty="0"/>
              <a:t>white box Testing</a:t>
            </a:r>
            <a:r>
              <a:rPr lang="en-US" dirty="0"/>
              <a:t> technique that helps compare the effectiveness of existing tests and design new ones. Making small modifications (mutations) in the source code, mutation testing aims to identify weaknesses in test cases and verify that all parts of the program are properly tested with their functionalities.</a:t>
            </a:r>
          </a:p>
          <a:p>
            <a:pPr fontAlgn="base"/>
            <a:r>
              <a:rPr lang="en-US" dirty="0"/>
              <a:t>Mutation Testing was introduced by </a:t>
            </a:r>
            <a:r>
              <a:rPr lang="en-US" b="1" dirty="0"/>
              <a:t>Richard Lipton</a:t>
            </a:r>
            <a:r>
              <a:rPr lang="en-US" dirty="0"/>
              <a:t> in 1971. While the high cost initially limited its use, but now it is widely used in languages like Java and XML, proving its effectiveness in software testing.</a:t>
            </a:r>
          </a:p>
          <a:p>
            <a:endParaRPr lang="en-IN" dirty="0"/>
          </a:p>
        </p:txBody>
      </p:sp>
    </p:spTree>
    <p:extLst>
      <p:ext uri="{BB962C8B-B14F-4D97-AF65-F5344CB8AC3E}">
        <p14:creationId xmlns:p14="http://schemas.microsoft.com/office/powerpoint/2010/main" val="6474828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38D1-D851-FEDF-4191-E2860C13323D}"/>
              </a:ext>
            </a:extLst>
          </p:cNvPr>
          <p:cNvSpPr>
            <a:spLocks noGrp="1"/>
          </p:cNvSpPr>
          <p:nvPr>
            <p:ph type="title"/>
          </p:nvPr>
        </p:nvSpPr>
        <p:spPr/>
        <p:txBody>
          <a:bodyPr>
            <a:normAutofit/>
          </a:bodyPr>
          <a:lstStyle/>
          <a:p>
            <a:r>
              <a:rPr lang="en-IN" dirty="0"/>
              <a:t>Software Reliability Testing</a:t>
            </a:r>
          </a:p>
        </p:txBody>
      </p:sp>
      <p:sp>
        <p:nvSpPr>
          <p:cNvPr id="3" name="Text Placeholder 2">
            <a:extLst>
              <a:ext uri="{FF2B5EF4-FFF2-40B4-BE49-F238E27FC236}">
                <a16:creationId xmlns:a16="http://schemas.microsoft.com/office/drawing/2014/main" id="{D45508C3-D69B-520E-7553-2CD1B76253EC}"/>
              </a:ext>
            </a:extLst>
          </p:cNvPr>
          <p:cNvSpPr>
            <a:spLocks noGrp="1"/>
          </p:cNvSpPr>
          <p:nvPr>
            <p:ph type="body" idx="1"/>
          </p:nvPr>
        </p:nvSpPr>
        <p:spPr/>
        <p:txBody>
          <a:bodyPr>
            <a:normAutofit fontScale="77500" lnSpcReduction="20000"/>
          </a:bodyPr>
          <a:lstStyle/>
          <a:p>
            <a:pPr algn="just"/>
            <a:r>
              <a:rPr lang="en-US" dirty="0"/>
              <a:t>The reliability testing is a testing technique that analyzes the capacity of the software to perform its desired function persistently, and without errors for a prolonged period of time. It determines, and fixes problems that can cause the software to fail or to become unusable. The reliability testing is segregated into three groups such as modeling, measurement and improvement.</a:t>
            </a:r>
          </a:p>
          <a:p>
            <a:pPr algn="just"/>
            <a:r>
              <a:rPr lang="en-US" dirty="0"/>
              <a:t>The reliability testing is done to identify if the software can execute without any bugs for a particular duration of time in a fixed environment. It confirms whether the software is performing as expected without any issues, and is reliable to use. It is a very critical part of software testing as it helps to confirm if the system meets customer requirements for an extended period of time. Moreover, the reliability testing enables determination of the defects namely performance problems, memory leaks that may not get detected at the time of functional testing.</a:t>
            </a:r>
          </a:p>
          <a:p>
            <a:endParaRPr lang="en-IN" dirty="0"/>
          </a:p>
        </p:txBody>
      </p:sp>
    </p:spTree>
    <p:extLst>
      <p:ext uri="{BB962C8B-B14F-4D97-AF65-F5344CB8AC3E}">
        <p14:creationId xmlns:p14="http://schemas.microsoft.com/office/powerpoint/2010/main" val="253708484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32A6-1E55-17D4-2C43-CA44358F11F3}"/>
              </a:ext>
            </a:extLst>
          </p:cNvPr>
          <p:cNvSpPr>
            <a:spLocks noGrp="1"/>
          </p:cNvSpPr>
          <p:nvPr>
            <p:ph type="title"/>
          </p:nvPr>
        </p:nvSpPr>
        <p:spPr/>
        <p:txBody>
          <a:bodyPr/>
          <a:lstStyle/>
          <a:p>
            <a:r>
              <a:rPr lang="en-IN" dirty="0"/>
              <a:t>Objective of MT</a:t>
            </a:r>
          </a:p>
        </p:txBody>
      </p:sp>
      <p:sp>
        <p:nvSpPr>
          <p:cNvPr id="3" name="Text Placeholder 2">
            <a:extLst>
              <a:ext uri="{FF2B5EF4-FFF2-40B4-BE49-F238E27FC236}">
                <a16:creationId xmlns:a16="http://schemas.microsoft.com/office/drawing/2014/main" id="{8D27AB38-9EDD-8ED2-43E9-213B357FA8F3}"/>
              </a:ext>
            </a:extLst>
          </p:cNvPr>
          <p:cNvSpPr>
            <a:spLocks noGrp="1"/>
          </p:cNvSpPr>
          <p:nvPr>
            <p:ph type="body" idx="1"/>
          </p:nvPr>
        </p:nvSpPr>
        <p:spPr/>
        <p:txBody>
          <a:bodyPr/>
          <a:lstStyle/>
          <a:p>
            <a:pPr fontAlgn="base"/>
            <a:r>
              <a:rPr lang="en-US" dirty="0"/>
              <a:t>To identify pieces of code that are not tested properly.</a:t>
            </a:r>
          </a:p>
          <a:p>
            <a:pPr fontAlgn="base"/>
            <a:r>
              <a:rPr lang="en-US" dirty="0"/>
              <a:t>To identify hidden defects that can't be detected using other testing methods.</a:t>
            </a:r>
          </a:p>
          <a:p>
            <a:pPr fontAlgn="base"/>
            <a:r>
              <a:rPr lang="en-US" dirty="0"/>
              <a:t>To discover new kinds of errors or bugs.</a:t>
            </a:r>
          </a:p>
          <a:p>
            <a:pPr fontAlgn="base"/>
            <a:r>
              <a:rPr lang="en-US" dirty="0"/>
              <a:t>To calculate the mutation score.</a:t>
            </a:r>
          </a:p>
          <a:p>
            <a:pPr fontAlgn="base"/>
            <a:r>
              <a:rPr lang="en-US" dirty="0"/>
              <a:t>Understand how errors spread within the program.</a:t>
            </a:r>
          </a:p>
          <a:p>
            <a:pPr fontAlgn="base"/>
            <a:r>
              <a:rPr lang="en-US" dirty="0"/>
              <a:t>Assess how well the test cases perform.</a:t>
            </a:r>
          </a:p>
          <a:p>
            <a:endParaRPr lang="en-IN" dirty="0"/>
          </a:p>
        </p:txBody>
      </p:sp>
    </p:spTree>
    <p:extLst>
      <p:ext uri="{BB962C8B-B14F-4D97-AF65-F5344CB8AC3E}">
        <p14:creationId xmlns:p14="http://schemas.microsoft.com/office/powerpoint/2010/main" val="38097910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7485-D469-897B-B826-F5C5CE42C01B}"/>
              </a:ext>
            </a:extLst>
          </p:cNvPr>
          <p:cNvSpPr>
            <a:spLocks noGrp="1"/>
          </p:cNvSpPr>
          <p:nvPr>
            <p:ph type="title"/>
          </p:nvPr>
        </p:nvSpPr>
        <p:spPr/>
        <p:txBody>
          <a:bodyPr>
            <a:normAutofit fontScale="90000"/>
          </a:bodyPr>
          <a:lstStyle/>
          <a:p>
            <a:r>
              <a:rPr lang="en-IN" dirty="0"/>
              <a:t>Testing Levels</a:t>
            </a:r>
            <a:br>
              <a:rPr lang="en-IN" dirty="0"/>
            </a:br>
            <a:endParaRPr lang="en-IN" dirty="0"/>
          </a:p>
        </p:txBody>
      </p:sp>
      <p:sp>
        <p:nvSpPr>
          <p:cNvPr id="3" name="Text Placeholder 2">
            <a:extLst>
              <a:ext uri="{FF2B5EF4-FFF2-40B4-BE49-F238E27FC236}">
                <a16:creationId xmlns:a16="http://schemas.microsoft.com/office/drawing/2014/main" id="{B10C1789-AB60-5EE5-651D-8DC03BB386B7}"/>
              </a:ext>
            </a:extLst>
          </p:cNvPr>
          <p:cNvSpPr>
            <a:spLocks noGrp="1"/>
          </p:cNvSpPr>
          <p:nvPr>
            <p:ph type="body" idx="1"/>
          </p:nvPr>
        </p:nvSpPr>
        <p:spPr/>
        <p:txBody>
          <a:bodyPr>
            <a:normAutofit fontScale="70000" lnSpcReduction="20000"/>
          </a:bodyPr>
          <a:lstStyle/>
          <a:p>
            <a:pPr marL="0" indent="0">
              <a:buNone/>
            </a:pPr>
            <a:r>
              <a:rPr lang="en-US" dirty="0"/>
              <a:t>Unit, integration, and system testing are levels of testing, and can employ both structural (white-box) and functional (black-box) techniques: </a:t>
            </a:r>
          </a:p>
          <a:p>
            <a:r>
              <a:rPr lang="en-US" dirty="0"/>
              <a:t>Unit Testing This is the first level of testing and involves testing individual components or sections (units) of the software to ensure they work as intended. It is typically performed by developers and heavily relies on structural testing techniques because they have access to the source code.</a:t>
            </a:r>
          </a:p>
          <a:p>
            <a:r>
              <a:rPr lang="en-US" dirty="0"/>
              <a:t>Integration Testing This level focuses on testing the interfaces and interactions between different integrated modules or components to ensure they work together as a system. Both structural and functional approaches can be used.</a:t>
            </a:r>
          </a:p>
          <a:p>
            <a:r>
              <a:rPr lang="en-US" dirty="0"/>
              <a:t>System Testing This level involves testing the complete, integrated software product in an environment that mimics real-world use to verify that it meets the specified requirements. This is primarily a black-box (functional) testing effort, as the focus is on the system's external behavior and functionality rather than internal code structure. </a:t>
            </a:r>
            <a:endParaRPr lang="en-IN" dirty="0"/>
          </a:p>
        </p:txBody>
      </p:sp>
    </p:spTree>
    <p:extLst>
      <p:ext uri="{BB962C8B-B14F-4D97-AF65-F5344CB8AC3E}">
        <p14:creationId xmlns:p14="http://schemas.microsoft.com/office/powerpoint/2010/main" val="273786875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F078-BB23-72B9-7B12-FC26CFF8E187}"/>
              </a:ext>
            </a:extLst>
          </p:cNvPr>
          <p:cNvSpPr>
            <a:spLocks noGrp="1"/>
          </p:cNvSpPr>
          <p:nvPr>
            <p:ph type="title"/>
          </p:nvPr>
        </p:nvSpPr>
        <p:spPr/>
        <p:txBody>
          <a:bodyPr/>
          <a:lstStyle/>
          <a:p>
            <a:r>
              <a:rPr lang="en-IN" u="sng" dirty="0"/>
              <a:t>Unit testing</a:t>
            </a:r>
          </a:p>
        </p:txBody>
      </p:sp>
      <p:sp>
        <p:nvSpPr>
          <p:cNvPr id="3" name="Text Placeholder 2">
            <a:extLst>
              <a:ext uri="{FF2B5EF4-FFF2-40B4-BE49-F238E27FC236}">
                <a16:creationId xmlns:a16="http://schemas.microsoft.com/office/drawing/2014/main" id="{E64320B8-5799-41E4-90BF-1A5E9AFC786F}"/>
              </a:ext>
            </a:extLst>
          </p:cNvPr>
          <p:cNvSpPr>
            <a:spLocks noGrp="1"/>
          </p:cNvSpPr>
          <p:nvPr>
            <p:ph type="body" idx="1"/>
          </p:nvPr>
        </p:nvSpPr>
        <p:spPr/>
        <p:txBody>
          <a:bodyPr>
            <a:normAutofit fontScale="85000" lnSpcReduction="10000"/>
          </a:bodyPr>
          <a:lstStyle/>
          <a:p>
            <a:r>
              <a:rPr lang="en-US" dirty="0"/>
              <a:t>A unit test is a small piece of code that checks if a specific function or method in is an application works correctly. It will work as the function inputs and verifying the outputs. These tests check that the code work as expected based on the logic the developer intended.</a:t>
            </a:r>
          </a:p>
          <a:p>
            <a:pPr fontAlgn="base"/>
            <a:r>
              <a:rPr lang="en-US" dirty="0"/>
              <a:t>In these multiple tests are written for a single function to cover different possible scenarios and these are called test cases. While it is ideal to cover all expected behaviors, it is not always necessary to test every scenario.</a:t>
            </a:r>
          </a:p>
          <a:p>
            <a:pPr fontAlgn="base"/>
            <a:r>
              <a:rPr lang="en-US" dirty="0"/>
              <a:t>Unit tests should run one by one, it means that they do not depend on other system parts like databases or networks. Instead, data stubs can be used to simulate these dependencies. Writing unit tests is easiest for simple, self-contained code blocks.</a:t>
            </a:r>
          </a:p>
          <a:p>
            <a:endParaRPr lang="en-IN" dirty="0"/>
          </a:p>
        </p:txBody>
      </p:sp>
    </p:spTree>
    <p:extLst>
      <p:ext uri="{BB962C8B-B14F-4D97-AF65-F5344CB8AC3E}">
        <p14:creationId xmlns:p14="http://schemas.microsoft.com/office/powerpoint/2010/main" val="9287282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E75C-4B7A-715D-4C02-CAA933A46270}"/>
              </a:ext>
            </a:extLst>
          </p:cNvPr>
          <p:cNvSpPr>
            <a:spLocks noGrp="1"/>
          </p:cNvSpPr>
          <p:nvPr>
            <p:ph type="title"/>
          </p:nvPr>
        </p:nvSpPr>
        <p:spPr/>
        <p:txBody>
          <a:bodyPr>
            <a:normAutofit/>
          </a:bodyPr>
          <a:lstStyle/>
          <a:p>
            <a:r>
              <a:rPr lang="en-IN" b="1" dirty="0"/>
              <a:t>Unit testing strategies</a:t>
            </a:r>
            <a:endParaRPr lang="en-IN" dirty="0"/>
          </a:p>
        </p:txBody>
      </p:sp>
      <p:sp>
        <p:nvSpPr>
          <p:cNvPr id="3" name="Text Placeholder 2">
            <a:extLst>
              <a:ext uri="{FF2B5EF4-FFF2-40B4-BE49-F238E27FC236}">
                <a16:creationId xmlns:a16="http://schemas.microsoft.com/office/drawing/2014/main" id="{54D89A58-397A-5472-1A06-70C25E362759}"/>
              </a:ext>
            </a:extLst>
          </p:cNvPr>
          <p:cNvSpPr>
            <a:spLocks noGrp="1"/>
          </p:cNvSpPr>
          <p:nvPr>
            <p:ph type="body" idx="1"/>
          </p:nvPr>
        </p:nvSpPr>
        <p:spPr/>
        <p:txBody>
          <a:bodyPr>
            <a:normAutofit fontScale="85000" lnSpcReduction="10000"/>
          </a:bodyPr>
          <a:lstStyle/>
          <a:p>
            <a:pPr fontAlgn="base"/>
            <a:r>
              <a:rPr lang="en-US" b="1" dirty="0"/>
              <a:t>Logic checks</a:t>
            </a:r>
            <a:r>
              <a:rPr lang="en-US" dirty="0"/>
              <a:t>: Verify if the system performs correct calculations and follows the expected path with valid inputs. Check all possible paths through the code are tested.</a:t>
            </a:r>
          </a:p>
          <a:p>
            <a:pPr fontAlgn="base"/>
            <a:r>
              <a:rPr lang="en-US" b="1" dirty="0"/>
              <a:t>Boundary checks</a:t>
            </a:r>
            <a:r>
              <a:rPr lang="en-US" dirty="0"/>
              <a:t>: Test how the system handles typical, edge case, and invalid inputs. For example, if an integer between 3 and 7 is expected, check how the system reacts to a 5 (normal), a 3 (edge case), and a 9 (invalid input).</a:t>
            </a:r>
          </a:p>
          <a:p>
            <a:pPr fontAlgn="base"/>
            <a:r>
              <a:rPr lang="en-US" b="1" dirty="0"/>
              <a:t>Error handling</a:t>
            </a:r>
            <a:r>
              <a:rPr lang="en-US" dirty="0"/>
              <a:t>: Check the system properly handles errors. Does it prompt for a new input, or does it crash when something goes wrong?</a:t>
            </a:r>
          </a:p>
          <a:p>
            <a:pPr fontAlgn="base"/>
            <a:r>
              <a:rPr lang="en-US" b="1" dirty="0"/>
              <a:t>Object-oriented checks</a:t>
            </a:r>
            <a:r>
              <a:rPr lang="en-US" dirty="0"/>
              <a:t>: If the code modifies objects, confirm that the object's state is correctly updated after running the code.</a:t>
            </a:r>
          </a:p>
          <a:p>
            <a:endParaRPr lang="en-IN" dirty="0"/>
          </a:p>
        </p:txBody>
      </p:sp>
    </p:spTree>
    <p:extLst>
      <p:ext uri="{BB962C8B-B14F-4D97-AF65-F5344CB8AC3E}">
        <p14:creationId xmlns:p14="http://schemas.microsoft.com/office/powerpoint/2010/main" val="272857485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AC76-3DAF-147D-CAC4-3FE58E2C35AF}"/>
              </a:ext>
            </a:extLst>
          </p:cNvPr>
          <p:cNvSpPr>
            <a:spLocks noGrp="1"/>
          </p:cNvSpPr>
          <p:nvPr>
            <p:ph type="title"/>
          </p:nvPr>
        </p:nvSpPr>
        <p:spPr/>
        <p:txBody>
          <a:bodyPr/>
          <a:lstStyle/>
          <a:p>
            <a:r>
              <a:rPr lang="en-IN" dirty="0"/>
              <a:t>Integration Testing</a:t>
            </a:r>
          </a:p>
        </p:txBody>
      </p:sp>
      <p:sp>
        <p:nvSpPr>
          <p:cNvPr id="3" name="Text Placeholder 2">
            <a:extLst>
              <a:ext uri="{FF2B5EF4-FFF2-40B4-BE49-F238E27FC236}">
                <a16:creationId xmlns:a16="http://schemas.microsoft.com/office/drawing/2014/main" id="{1FBE427A-E2DC-2C49-0C24-A2B1EAAED9D6}"/>
              </a:ext>
            </a:extLst>
          </p:cNvPr>
          <p:cNvSpPr>
            <a:spLocks noGrp="1"/>
          </p:cNvSpPr>
          <p:nvPr>
            <p:ph type="body" idx="1"/>
          </p:nvPr>
        </p:nvSpPr>
        <p:spPr/>
        <p:txBody>
          <a:bodyPr>
            <a:normAutofit fontScale="85000" lnSpcReduction="20000"/>
          </a:bodyPr>
          <a:lstStyle/>
          <a:p>
            <a:r>
              <a:rPr lang="en-US" dirty="0"/>
              <a:t>Integration Testing is a Software Testing Technique that focuses on verifying the interactions and data exchange between different components or modules of a Software Application. The goal of Integration Testing is to identify any problems or bugs that arise when different components are combined and interact with each other.</a:t>
            </a:r>
          </a:p>
          <a:p>
            <a:pPr fontAlgn="base"/>
            <a:r>
              <a:rPr lang="en-US" dirty="0"/>
              <a:t>It mainly tests interface between two software units or modules. It focuses on determining the correctness of the interface. Once all the modules have been unit-tested, integration testing is performed.</a:t>
            </a:r>
          </a:p>
          <a:p>
            <a:pPr fontAlgn="base"/>
            <a:r>
              <a:rPr lang="en-US" dirty="0"/>
              <a:t>Integration testing can be done by picking module by module. This can be done so that there is a proper sequence to be followed.</a:t>
            </a:r>
          </a:p>
          <a:p>
            <a:pPr fontAlgn="base"/>
            <a:r>
              <a:rPr lang="en-US" dirty="0"/>
              <a:t>Exposing the defects is the major focus of the integration testing and the time of interaction between the integrated units.</a:t>
            </a:r>
          </a:p>
          <a:p>
            <a:endParaRPr lang="en-IN" dirty="0"/>
          </a:p>
        </p:txBody>
      </p:sp>
    </p:spTree>
    <p:extLst>
      <p:ext uri="{BB962C8B-B14F-4D97-AF65-F5344CB8AC3E}">
        <p14:creationId xmlns:p14="http://schemas.microsoft.com/office/powerpoint/2010/main" val="332385379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3F59-25F1-C457-E0CF-5948AFE51EEC}"/>
              </a:ext>
            </a:extLst>
          </p:cNvPr>
          <p:cNvSpPr>
            <a:spLocks noGrp="1"/>
          </p:cNvSpPr>
          <p:nvPr>
            <p:ph type="title"/>
          </p:nvPr>
        </p:nvSpPr>
        <p:spPr/>
        <p:txBody>
          <a:bodyPr>
            <a:normAutofit fontScale="90000"/>
          </a:bodyPr>
          <a:lstStyle/>
          <a:p>
            <a:r>
              <a:rPr lang="en-IN" dirty="0"/>
              <a:t>Steps to Integration testing</a:t>
            </a:r>
            <a:br>
              <a:rPr lang="en-IN" dirty="0"/>
            </a:br>
            <a:endParaRPr lang="en-IN" dirty="0"/>
          </a:p>
        </p:txBody>
      </p:sp>
      <p:pic>
        <p:nvPicPr>
          <p:cNvPr id="5" name="Picture 4">
            <a:extLst>
              <a:ext uri="{FF2B5EF4-FFF2-40B4-BE49-F238E27FC236}">
                <a16:creationId xmlns:a16="http://schemas.microsoft.com/office/drawing/2014/main" id="{C4BB72E5-C1DE-BA60-F30F-BACC26BD3DFC}"/>
              </a:ext>
            </a:extLst>
          </p:cNvPr>
          <p:cNvPicPr>
            <a:picLocks noChangeAspect="1"/>
          </p:cNvPicPr>
          <p:nvPr/>
        </p:nvPicPr>
        <p:blipFill>
          <a:blip r:embed="rId2"/>
          <a:stretch>
            <a:fillRect/>
          </a:stretch>
        </p:blipFill>
        <p:spPr>
          <a:xfrm>
            <a:off x="5540829" y="1657350"/>
            <a:ext cx="4608058" cy="3600449"/>
          </a:xfrm>
          <a:prstGeom prst="rect">
            <a:avLst/>
          </a:prstGeom>
        </p:spPr>
      </p:pic>
      <p:sp>
        <p:nvSpPr>
          <p:cNvPr id="3" name="Text Placeholder 2">
            <a:extLst>
              <a:ext uri="{FF2B5EF4-FFF2-40B4-BE49-F238E27FC236}">
                <a16:creationId xmlns:a16="http://schemas.microsoft.com/office/drawing/2014/main" id="{706BBDE7-74E2-C261-11D0-3C31BC84895F}"/>
              </a:ext>
            </a:extLst>
          </p:cNvPr>
          <p:cNvSpPr>
            <a:spLocks noGrp="1"/>
          </p:cNvSpPr>
          <p:nvPr>
            <p:ph type="body" idx="1"/>
          </p:nvPr>
        </p:nvSpPr>
        <p:spPr>
          <a:xfrm>
            <a:off x="609600" y="1600201"/>
            <a:ext cx="4789714" cy="4525963"/>
          </a:xfrm>
        </p:spPr>
        <p:txBody>
          <a:bodyPr>
            <a:normAutofit fontScale="85000" lnSpcReduction="10000"/>
          </a:bodyPr>
          <a:lstStyle/>
          <a:p>
            <a:pPr fontAlgn="base"/>
            <a:r>
              <a:rPr lang="en-US" b="1" dirty="0"/>
              <a:t>Identify the components to be tested</a:t>
            </a:r>
            <a:endParaRPr lang="en-US" dirty="0"/>
          </a:p>
          <a:p>
            <a:pPr fontAlgn="base"/>
            <a:r>
              <a:rPr lang="en-US" b="1" dirty="0"/>
              <a:t>Determine the test objectives</a:t>
            </a:r>
          </a:p>
          <a:p>
            <a:pPr fontAlgn="base"/>
            <a:r>
              <a:rPr lang="en-US" b="1" dirty="0"/>
              <a:t>Define the test data</a:t>
            </a:r>
            <a:endParaRPr lang="en-US" dirty="0"/>
          </a:p>
          <a:p>
            <a:pPr fontAlgn="base"/>
            <a:r>
              <a:rPr lang="en-US" b="1" dirty="0"/>
              <a:t>Design the test cases</a:t>
            </a:r>
            <a:endParaRPr lang="en-US" dirty="0"/>
          </a:p>
          <a:p>
            <a:pPr fontAlgn="base"/>
            <a:r>
              <a:rPr lang="en-US" b="1" dirty="0"/>
              <a:t>Develop test scripts</a:t>
            </a:r>
            <a:endParaRPr lang="en-US" dirty="0"/>
          </a:p>
          <a:p>
            <a:pPr fontAlgn="base"/>
            <a:r>
              <a:rPr lang="en-US" b="1" dirty="0"/>
              <a:t>Set up the testing environment</a:t>
            </a:r>
            <a:endParaRPr lang="en-US" dirty="0"/>
          </a:p>
          <a:p>
            <a:pPr fontAlgn="base"/>
            <a:r>
              <a:rPr lang="en-US" b="1" dirty="0"/>
              <a:t>Execute the </a:t>
            </a:r>
            <a:r>
              <a:rPr lang="en-US" b="1" dirty="0" err="1"/>
              <a:t>testsEvaluate</a:t>
            </a:r>
            <a:r>
              <a:rPr lang="en-US" b="1" dirty="0"/>
              <a:t> the results</a:t>
            </a:r>
            <a:endParaRPr lang="en-IN" dirty="0"/>
          </a:p>
        </p:txBody>
      </p:sp>
    </p:spTree>
    <p:extLst>
      <p:ext uri="{BB962C8B-B14F-4D97-AF65-F5344CB8AC3E}">
        <p14:creationId xmlns:p14="http://schemas.microsoft.com/office/powerpoint/2010/main" val="165808343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7A1F-3855-A578-8A11-B62BC7C673B6}"/>
              </a:ext>
            </a:extLst>
          </p:cNvPr>
          <p:cNvSpPr>
            <a:spLocks noGrp="1"/>
          </p:cNvSpPr>
          <p:nvPr>
            <p:ph type="title"/>
          </p:nvPr>
        </p:nvSpPr>
        <p:spPr/>
        <p:txBody>
          <a:bodyPr>
            <a:normAutofit fontScale="90000"/>
          </a:bodyPr>
          <a:lstStyle/>
          <a:p>
            <a:r>
              <a:rPr lang="en-IN" b="1" dirty="0"/>
              <a:t>System Testing</a:t>
            </a:r>
            <a:br>
              <a:rPr lang="en-IN" b="1" dirty="0"/>
            </a:br>
            <a:endParaRPr lang="en-IN" dirty="0"/>
          </a:p>
        </p:txBody>
      </p:sp>
      <p:sp>
        <p:nvSpPr>
          <p:cNvPr id="3" name="Text Placeholder 2">
            <a:extLst>
              <a:ext uri="{FF2B5EF4-FFF2-40B4-BE49-F238E27FC236}">
                <a16:creationId xmlns:a16="http://schemas.microsoft.com/office/drawing/2014/main" id="{ECCBED64-4FD7-B80D-BBAE-4A03DFD075D1}"/>
              </a:ext>
            </a:extLst>
          </p:cNvPr>
          <p:cNvSpPr>
            <a:spLocks noGrp="1"/>
          </p:cNvSpPr>
          <p:nvPr>
            <p:ph type="body" idx="1"/>
          </p:nvPr>
        </p:nvSpPr>
        <p:spPr/>
        <p:txBody>
          <a:bodyPr>
            <a:normAutofit fontScale="62500" lnSpcReduction="20000"/>
          </a:bodyPr>
          <a:lstStyle/>
          <a:p>
            <a:pPr marL="0" indent="0">
              <a:buNone/>
            </a:pPr>
            <a:r>
              <a:rPr lang="en-US" dirty="0"/>
              <a:t>System Testing is a type of software testing that is performed on a completely integrated system to evaluate the compliance of the system with the corresponding requirements. In system testing, integration testing passed components are taken as input.</a:t>
            </a:r>
          </a:p>
          <a:p>
            <a:r>
              <a:rPr lang="en-US" dirty="0"/>
              <a:t>The goal of integration testing is to detect any irregularity between the units that are integrated. System testing detects defects within both the integrated units and the whole system. The result of system testing is the observed behavior of a component or a system when it is tested.</a:t>
            </a:r>
          </a:p>
          <a:p>
            <a:r>
              <a:rPr lang="en-US" dirty="0"/>
              <a:t>System Testing is carried out on the whole system in the context of either system requirement specifications or functional requirement specifications or the context of both. System testing tests the design and behavior of the system and also the expectations of the customer.</a:t>
            </a:r>
          </a:p>
          <a:p>
            <a:r>
              <a:rPr lang="en-US" dirty="0"/>
              <a:t>It is performed to test the system beyond the bounds mentioned in the software requirements specification (SRS). System Testing is performed by a testing team that is independent of the development team and helps to test the quality of the system impartial.</a:t>
            </a:r>
          </a:p>
          <a:p>
            <a:r>
              <a:rPr lang="en-US" dirty="0"/>
              <a:t>It has both functional and non-functional testing. System Testing is performed after the integration testing and before the acceptance testing.</a:t>
            </a:r>
            <a:endParaRPr lang="en-IN" dirty="0"/>
          </a:p>
        </p:txBody>
      </p:sp>
    </p:spTree>
    <p:extLst>
      <p:ext uri="{BB962C8B-B14F-4D97-AF65-F5344CB8AC3E}">
        <p14:creationId xmlns:p14="http://schemas.microsoft.com/office/powerpoint/2010/main" val="419801160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10C8-6BE7-C4B3-5017-22A67D532ED2}"/>
              </a:ext>
            </a:extLst>
          </p:cNvPr>
          <p:cNvSpPr>
            <a:spLocks noGrp="1"/>
          </p:cNvSpPr>
          <p:nvPr>
            <p:ph type="title"/>
          </p:nvPr>
        </p:nvSpPr>
        <p:spPr/>
        <p:txBody>
          <a:bodyPr/>
          <a:lstStyle/>
          <a:p>
            <a:r>
              <a:rPr lang="en-US" dirty="0"/>
              <a:t>Debugging</a:t>
            </a:r>
            <a:endParaRPr lang="en-IN" b="1" dirty="0"/>
          </a:p>
        </p:txBody>
      </p:sp>
      <p:sp>
        <p:nvSpPr>
          <p:cNvPr id="3" name="Text Placeholder 2">
            <a:extLst>
              <a:ext uri="{FF2B5EF4-FFF2-40B4-BE49-F238E27FC236}">
                <a16:creationId xmlns:a16="http://schemas.microsoft.com/office/drawing/2014/main" id="{61BBCB7D-93B0-7AB9-3EEE-355CEB2E16AC}"/>
              </a:ext>
            </a:extLst>
          </p:cNvPr>
          <p:cNvSpPr>
            <a:spLocks noGrp="1"/>
          </p:cNvSpPr>
          <p:nvPr>
            <p:ph type="body" idx="1"/>
          </p:nvPr>
        </p:nvSpPr>
        <p:spPr>
          <a:xfrm>
            <a:off x="130629" y="1600201"/>
            <a:ext cx="11451771" cy="4898570"/>
          </a:xfrm>
        </p:spPr>
        <p:txBody>
          <a:bodyPr>
            <a:normAutofit fontScale="70000" lnSpcReduction="20000"/>
          </a:bodyPr>
          <a:lstStyle/>
          <a:p>
            <a:pPr algn="just"/>
            <a:r>
              <a:rPr lang="en-US" dirty="0"/>
              <a:t>Debugging is the process of </a:t>
            </a:r>
            <a:r>
              <a:rPr lang="en-US" b="1" dirty="0"/>
              <a:t>identifying, analyzing, and resolving errors</a:t>
            </a:r>
            <a:r>
              <a:rPr lang="en-US" dirty="0"/>
              <a:t> (bugs) in a software system to ensure it functions correctly. It typically follows the testing phase, where testers find the bugs, and developers then fix them.</a:t>
            </a:r>
          </a:p>
          <a:p>
            <a:pPr marL="0" indent="0" algn="just">
              <a:buNone/>
            </a:pPr>
            <a:r>
              <a:rPr lang="en-IN" b="1" dirty="0"/>
              <a:t>Debugging Process Steps</a:t>
            </a:r>
          </a:p>
          <a:p>
            <a:r>
              <a:rPr lang="en-US" b="1" dirty="0"/>
              <a:t>Reproduce the Bug:</a:t>
            </a:r>
            <a:r>
              <a:rPr lang="en-US" dirty="0"/>
              <a:t> Recreate the exact conditions under which the error occurred to observe it firsthand and gather data.</a:t>
            </a:r>
          </a:p>
          <a:p>
            <a:r>
              <a:rPr lang="en-US" b="1" dirty="0"/>
              <a:t>Locate the Bug:</a:t>
            </a:r>
            <a:r>
              <a:rPr lang="en-US" dirty="0"/>
              <a:t> Pinpoint the specific section or line of code responsible for the issue using tools like debuggers and log files.</a:t>
            </a:r>
          </a:p>
          <a:p>
            <a:r>
              <a:rPr lang="en-US" b="1" dirty="0"/>
              <a:t>Identify the Root Cause:</a:t>
            </a:r>
            <a:r>
              <a:rPr lang="en-US" dirty="0"/>
              <a:t> Analyze the logic and flow of the code to understand </a:t>
            </a:r>
            <a:r>
              <a:rPr lang="en-US" i="1" dirty="0"/>
              <a:t>why</a:t>
            </a:r>
            <a:r>
              <a:rPr lang="en-US" dirty="0"/>
              <a:t> the bug occurred in those specific conditions.</a:t>
            </a:r>
          </a:p>
          <a:p>
            <a:r>
              <a:rPr lang="en-US" b="1" dirty="0"/>
              <a:t>Fix the Bug:</a:t>
            </a:r>
            <a:r>
              <a:rPr lang="en-US" dirty="0"/>
              <a:t> Make the necessary changes to the code to rectify the problem.</a:t>
            </a:r>
          </a:p>
          <a:p>
            <a:r>
              <a:rPr lang="en-US" b="1" dirty="0"/>
              <a:t>Validate the Fix:</a:t>
            </a:r>
            <a:r>
              <a:rPr lang="en-US" dirty="0"/>
              <a:t> Run various tests (unit, integration, regression) to ensure the bug is resolved and no new issues were introduced.</a:t>
            </a:r>
          </a:p>
          <a:p>
            <a:r>
              <a:rPr lang="en-US" b="1" dirty="0"/>
              <a:t>Document the Process:</a:t>
            </a:r>
            <a:r>
              <a:rPr lang="en-US" dirty="0"/>
              <a:t> Record details about the bug, its cause, and the solution for future reference and team knowledge sharing.  </a:t>
            </a:r>
            <a:endParaRPr lang="en-IN" dirty="0"/>
          </a:p>
        </p:txBody>
      </p:sp>
    </p:spTree>
    <p:extLst>
      <p:ext uri="{BB962C8B-B14F-4D97-AF65-F5344CB8AC3E}">
        <p14:creationId xmlns:p14="http://schemas.microsoft.com/office/powerpoint/2010/main" val="387071904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DA60-A8B5-CA29-23DF-2D942794CD37}"/>
              </a:ext>
            </a:extLst>
          </p:cNvPr>
          <p:cNvSpPr>
            <a:spLocks noGrp="1"/>
          </p:cNvSpPr>
          <p:nvPr>
            <p:ph type="title"/>
          </p:nvPr>
        </p:nvSpPr>
        <p:spPr/>
        <p:txBody>
          <a:bodyPr/>
          <a:lstStyle/>
          <a:p>
            <a:r>
              <a:rPr lang="en-IN" b="1" dirty="0"/>
              <a:t>Debugging Tools</a:t>
            </a:r>
            <a:endParaRPr lang="en-IN" dirty="0"/>
          </a:p>
        </p:txBody>
      </p:sp>
      <p:sp>
        <p:nvSpPr>
          <p:cNvPr id="3" name="Text Placeholder 2">
            <a:extLst>
              <a:ext uri="{FF2B5EF4-FFF2-40B4-BE49-F238E27FC236}">
                <a16:creationId xmlns:a16="http://schemas.microsoft.com/office/drawing/2014/main" id="{408A43DB-D210-E704-2A8F-4FC615AD4A1D}"/>
              </a:ext>
            </a:extLst>
          </p:cNvPr>
          <p:cNvSpPr>
            <a:spLocks noGrp="1"/>
          </p:cNvSpPr>
          <p:nvPr>
            <p:ph type="body" idx="1"/>
          </p:nvPr>
        </p:nvSpPr>
        <p:spPr/>
        <p:txBody>
          <a:bodyPr>
            <a:normAutofit fontScale="92500" lnSpcReduction="10000"/>
          </a:bodyPr>
          <a:lstStyle/>
          <a:p>
            <a:r>
              <a:rPr lang="en-US" dirty="0"/>
              <a:t>Integrated Development Environments (IDEs): Tools like Visual Studio, Eclipse, and PyCharm offer built-in debuggers with features like breakpoints and variable inspection.</a:t>
            </a:r>
          </a:p>
          <a:p>
            <a:r>
              <a:rPr lang="en-US" dirty="0"/>
              <a:t>Standalone Debuggers: Powerful, versatile command-line tools such as GDB (GNU Debugger) that provide advanced functionality.</a:t>
            </a:r>
          </a:p>
          <a:p>
            <a:r>
              <a:rPr lang="en-US" dirty="0"/>
              <a:t>Memory Debuggers: Tools like </a:t>
            </a:r>
            <a:r>
              <a:rPr lang="en-US" dirty="0" err="1"/>
              <a:t>Valgrind</a:t>
            </a:r>
            <a:r>
              <a:rPr lang="en-US" dirty="0"/>
              <a:t> help identify memory-related issues such as leaks or buffer overflows.</a:t>
            </a:r>
          </a:p>
          <a:p>
            <a:r>
              <a:rPr lang="en-US" dirty="0"/>
              <a:t>Browser Developer Tools: Integrated tools in browsers like Chrome </a:t>
            </a:r>
            <a:r>
              <a:rPr lang="en-US" dirty="0" err="1"/>
              <a:t>DevTools</a:t>
            </a:r>
            <a:r>
              <a:rPr lang="en-US" dirty="0"/>
              <a:t> for debugging web applications by inspecting HTML, CSS, and JavaScript. </a:t>
            </a:r>
            <a:endParaRPr lang="en-IN" dirty="0"/>
          </a:p>
        </p:txBody>
      </p:sp>
    </p:spTree>
    <p:extLst>
      <p:ext uri="{BB962C8B-B14F-4D97-AF65-F5344CB8AC3E}">
        <p14:creationId xmlns:p14="http://schemas.microsoft.com/office/powerpoint/2010/main" val="156086241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7C79-E46D-7BDA-82F3-F9A4B6A79FEF}"/>
              </a:ext>
            </a:extLst>
          </p:cNvPr>
          <p:cNvSpPr>
            <a:spLocks noGrp="1"/>
          </p:cNvSpPr>
          <p:nvPr>
            <p:ph type="title"/>
          </p:nvPr>
        </p:nvSpPr>
        <p:spPr/>
        <p:txBody>
          <a:bodyPr/>
          <a:lstStyle/>
          <a:p>
            <a:r>
              <a:rPr lang="en-US" dirty="0"/>
              <a:t>Testing Tools</a:t>
            </a:r>
            <a:endParaRPr lang="en-IN" dirty="0"/>
          </a:p>
        </p:txBody>
      </p:sp>
      <p:sp>
        <p:nvSpPr>
          <p:cNvPr id="3" name="Text Placeholder 2">
            <a:extLst>
              <a:ext uri="{FF2B5EF4-FFF2-40B4-BE49-F238E27FC236}">
                <a16:creationId xmlns:a16="http://schemas.microsoft.com/office/drawing/2014/main" id="{7EDB93D5-1E29-60F2-ED06-5C9F2E9AF7ED}"/>
              </a:ext>
            </a:extLst>
          </p:cNvPr>
          <p:cNvSpPr>
            <a:spLocks noGrp="1"/>
          </p:cNvSpPr>
          <p:nvPr>
            <p:ph type="body" idx="1"/>
          </p:nvPr>
        </p:nvSpPr>
        <p:spPr/>
        <p:txBody>
          <a:bodyPr/>
          <a:lstStyle/>
          <a:p>
            <a:r>
              <a:rPr lang="en-US" dirty="0"/>
              <a:t>Software testing tools are applications that help automate, manage, and streamline the process of software testing to ensure quality, reliability, and performance. The choice of tool depends heavily on the type of testing (e.g., unit, performance, security) and the platform (web, mobile, desktop) being tested.</a:t>
            </a:r>
          </a:p>
          <a:p>
            <a:endParaRPr lang="en-IN" dirty="0"/>
          </a:p>
        </p:txBody>
      </p:sp>
    </p:spTree>
    <p:extLst>
      <p:ext uri="{BB962C8B-B14F-4D97-AF65-F5344CB8AC3E}">
        <p14:creationId xmlns:p14="http://schemas.microsoft.com/office/powerpoint/2010/main" val="30369945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ypes of Software Testing - GeeksforGeeks">
            <a:extLst>
              <a:ext uri="{FF2B5EF4-FFF2-40B4-BE49-F238E27FC236}">
                <a16:creationId xmlns:a16="http://schemas.microsoft.com/office/drawing/2014/main" id="{3F8E2752-79CD-47C4-9889-AD00A77F54EC}"/>
              </a:ext>
            </a:extLst>
          </p:cNvPr>
          <p:cNvPicPr>
            <a:picLocks noChangeAspect="1"/>
          </p:cNvPicPr>
          <p:nvPr/>
        </p:nvPicPr>
        <p:blipFill>
          <a:blip r:embed="rId2"/>
          <a:stretch>
            <a:fillRect/>
          </a:stretch>
        </p:blipFill>
        <p:spPr>
          <a:xfrm>
            <a:off x="-97971" y="380999"/>
            <a:ext cx="9552992" cy="6215743"/>
          </a:xfrm>
          <a:prstGeom prst="rect">
            <a:avLst/>
          </a:prstGeom>
        </p:spPr>
      </p:pic>
    </p:spTree>
    <p:extLst>
      <p:ext uri="{BB962C8B-B14F-4D97-AF65-F5344CB8AC3E}">
        <p14:creationId xmlns:p14="http://schemas.microsoft.com/office/powerpoint/2010/main" val="190136132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E553-321A-EB72-B524-9C612903214D}"/>
              </a:ext>
            </a:extLst>
          </p:cNvPr>
          <p:cNvSpPr>
            <a:spLocks noGrp="1"/>
          </p:cNvSpPr>
          <p:nvPr>
            <p:ph type="title"/>
          </p:nvPr>
        </p:nvSpPr>
        <p:spPr/>
        <p:txBody>
          <a:bodyPr>
            <a:normAutofit fontScale="90000"/>
          </a:bodyPr>
          <a:lstStyle/>
          <a:p>
            <a:r>
              <a:rPr lang="en-US" dirty="0"/>
              <a:t>Categories of Software Testing Tools</a:t>
            </a:r>
            <a:br>
              <a:rPr lang="en-US" dirty="0"/>
            </a:br>
            <a:endParaRPr lang="en-IN" dirty="0"/>
          </a:p>
        </p:txBody>
      </p:sp>
      <p:sp>
        <p:nvSpPr>
          <p:cNvPr id="3" name="Text Placeholder 2">
            <a:extLst>
              <a:ext uri="{FF2B5EF4-FFF2-40B4-BE49-F238E27FC236}">
                <a16:creationId xmlns:a16="http://schemas.microsoft.com/office/drawing/2014/main" id="{0E31A736-1595-EA34-DCF9-A53177D0086F}"/>
              </a:ext>
            </a:extLst>
          </p:cNvPr>
          <p:cNvSpPr>
            <a:spLocks noGrp="1"/>
          </p:cNvSpPr>
          <p:nvPr>
            <p:ph type="body" idx="1"/>
          </p:nvPr>
        </p:nvSpPr>
        <p:spPr>
          <a:xfrm>
            <a:off x="130629" y="1417639"/>
            <a:ext cx="11451771" cy="5440361"/>
          </a:xfrm>
        </p:spPr>
        <p:txBody>
          <a:bodyPr>
            <a:normAutofit fontScale="70000" lnSpcReduction="20000"/>
          </a:bodyPr>
          <a:lstStyle/>
          <a:p>
            <a:r>
              <a:rPr lang="en-US" dirty="0"/>
              <a:t>Test Management Tools: These help plan testing activities, organize test cases, track progress, and report quality status. Examples: Jira, TestRail, and Zephyr.</a:t>
            </a:r>
          </a:p>
          <a:p>
            <a:r>
              <a:rPr lang="en-US" dirty="0"/>
              <a:t>Automation Testing Tools: These are used to execute repetitive tasks automatically, increasing speed and consistency in testing. They can be script-based or codeless. Examples: Selenium (web automation), Appium (mobile apps), and Cypress (modern web apps).</a:t>
            </a:r>
          </a:p>
          <a:p>
            <a:r>
              <a:rPr lang="en-US" dirty="0"/>
              <a:t>Performance &amp; Load Testing Tools: These tools evaluate the system's performance under various workloads and stress to identify bottlenecks and ensure stability. Examples: Apache JMeter and LoadRunner.</a:t>
            </a:r>
          </a:p>
          <a:p>
            <a:r>
              <a:rPr lang="en-US" dirty="0"/>
              <a:t>Bug &amp; Issue Tracking Tools Used to log, </a:t>
            </a:r>
            <a:r>
              <a:rPr lang="en-US" dirty="0" err="1"/>
              <a:t>prioritise</a:t>
            </a:r>
            <a:r>
              <a:rPr lang="en-US" dirty="0"/>
              <a:t>, assign, and track defects discovered during the testing process, facilitating effective defect management. Examples: Jira, Bugzilla, and Asana.</a:t>
            </a:r>
          </a:p>
          <a:p>
            <a:r>
              <a:rPr lang="en-US" dirty="0"/>
              <a:t>Security Testing Tools: These are designed to identify vulnerabilities in the software and protect applications from malicious attacks. Examples: OWASP ZAP, Burp Suite, and SonarQube.</a:t>
            </a:r>
          </a:p>
          <a:p>
            <a:r>
              <a:rPr lang="en-US" dirty="0"/>
              <a:t>Unit Testing Frameworks Used by developers to test individual units or components of source code in isolation. Examples: JUnit (Java), </a:t>
            </a:r>
            <a:r>
              <a:rPr lang="en-US" dirty="0" err="1"/>
              <a:t>NUnit</a:t>
            </a:r>
            <a:r>
              <a:rPr lang="en-US" dirty="0"/>
              <a:t> (.NET), and </a:t>
            </a:r>
            <a:r>
              <a:rPr lang="en-US" dirty="0" err="1"/>
              <a:t>PyTest</a:t>
            </a:r>
            <a:r>
              <a:rPr lang="en-US" dirty="0"/>
              <a:t> (Python).</a:t>
            </a:r>
          </a:p>
          <a:p>
            <a:r>
              <a:rPr lang="en-US" dirty="0"/>
              <a:t>API Testing Tools: These verify the functionality, performance, and reliability of Application Programming Interfaces (APIs) and web services. Examples: Postman and SoapUI. </a:t>
            </a:r>
            <a:endParaRPr lang="en-IN" dirty="0"/>
          </a:p>
        </p:txBody>
      </p:sp>
    </p:spTree>
    <p:extLst>
      <p:ext uri="{BB962C8B-B14F-4D97-AF65-F5344CB8AC3E}">
        <p14:creationId xmlns:p14="http://schemas.microsoft.com/office/powerpoint/2010/main" val="349455784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1301-2A03-6646-EFBE-1C0EE7BF3086}"/>
              </a:ext>
            </a:extLst>
          </p:cNvPr>
          <p:cNvSpPr>
            <a:spLocks noGrp="1"/>
          </p:cNvSpPr>
          <p:nvPr>
            <p:ph type="title"/>
          </p:nvPr>
        </p:nvSpPr>
        <p:spPr/>
        <p:txBody>
          <a:bodyPr>
            <a:normAutofit/>
          </a:bodyPr>
          <a:lstStyle/>
          <a:p>
            <a:r>
              <a:rPr lang="en-US" dirty="0"/>
              <a:t>Management of maintenance</a:t>
            </a:r>
            <a:endParaRPr lang="en-IN" dirty="0"/>
          </a:p>
        </p:txBody>
      </p:sp>
      <p:sp>
        <p:nvSpPr>
          <p:cNvPr id="3" name="Text Placeholder 2">
            <a:extLst>
              <a:ext uri="{FF2B5EF4-FFF2-40B4-BE49-F238E27FC236}">
                <a16:creationId xmlns:a16="http://schemas.microsoft.com/office/drawing/2014/main" id="{C596D1D8-1E6E-6C57-F725-720E24658342}"/>
              </a:ext>
            </a:extLst>
          </p:cNvPr>
          <p:cNvSpPr>
            <a:spLocks noGrp="1"/>
          </p:cNvSpPr>
          <p:nvPr>
            <p:ph type="body" idx="1"/>
          </p:nvPr>
        </p:nvSpPr>
        <p:spPr/>
        <p:txBody>
          <a:bodyPr>
            <a:normAutofit fontScale="62500" lnSpcReduction="20000"/>
          </a:bodyPr>
          <a:lstStyle/>
          <a:p>
            <a:pPr marL="0" indent="0">
              <a:buNone/>
            </a:pPr>
            <a:r>
              <a:rPr lang="en-US" dirty="0"/>
              <a:t>Software maintenance is a continuous process that occurs throughout the entire life cycle of the software system.</a:t>
            </a:r>
          </a:p>
          <a:p>
            <a:r>
              <a:rPr lang="en-US" dirty="0"/>
              <a:t>The goal of software maintenance is to keep the software system working correctly, efficiently, and securely, and to ensure that it continues to meet the needs of the users.</a:t>
            </a:r>
          </a:p>
          <a:p>
            <a:r>
              <a:rPr lang="en-US" dirty="0"/>
              <a:t>This can include fixing bugs, adding new features, improving performance, or updating the software to work with new hardware or software systems.</a:t>
            </a:r>
          </a:p>
          <a:p>
            <a:r>
              <a:rPr lang="en-US" dirty="0"/>
              <a:t>It is also important to consider the cost and effort required for software maintenance when planning and developing a software system.</a:t>
            </a:r>
          </a:p>
          <a:p>
            <a:r>
              <a:rPr lang="en-US" dirty="0"/>
              <a:t>It is important to have a well-defined maintenance process in place, which includes testing and validation, version control, and communication with stakeholders.</a:t>
            </a:r>
          </a:p>
          <a:p>
            <a:r>
              <a:rPr lang="en-US" dirty="0"/>
              <a:t>It's important to note that software maintenance can be costly and complex, especially for large and complex systems. Therefore, the cost and effort of maintenance should be taken into account during the planning and development phases of a software project.</a:t>
            </a:r>
          </a:p>
          <a:p>
            <a:r>
              <a:rPr lang="en-US" dirty="0"/>
              <a:t>It's also important to have a clear and well-defined maintenance plan that includes regular maintenance activities, such as testing, backup, and bug fixing.</a:t>
            </a:r>
            <a:endParaRPr lang="en-IN" dirty="0"/>
          </a:p>
        </p:txBody>
      </p:sp>
    </p:spTree>
    <p:extLst>
      <p:ext uri="{BB962C8B-B14F-4D97-AF65-F5344CB8AC3E}">
        <p14:creationId xmlns:p14="http://schemas.microsoft.com/office/powerpoint/2010/main" val="284700216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7381-EEBB-40A5-8716-6FA3D845A839}"/>
              </a:ext>
            </a:extLst>
          </p:cNvPr>
          <p:cNvSpPr>
            <a:spLocks noGrp="1"/>
          </p:cNvSpPr>
          <p:nvPr>
            <p:ph type="title"/>
          </p:nvPr>
        </p:nvSpPr>
        <p:spPr/>
        <p:txBody>
          <a:bodyPr/>
          <a:lstStyle/>
          <a:p>
            <a:r>
              <a:rPr lang="en-US" dirty="0"/>
              <a:t>Software maintenance models</a:t>
            </a:r>
            <a:endParaRPr lang="en-IN" dirty="0"/>
          </a:p>
        </p:txBody>
      </p:sp>
      <p:sp>
        <p:nvSpPr>
          <p:cNvPr id="3" name="Text Placeholder 2">
            <a:extLst>
              <a:ext uri="{FF2B5EF4-FFF2-40B4-BE49-F238E27FC236}">
                <a16:creationId xmlns:a16="http://schemas.microsoft.com/office/drawing/2014/main" id="{C0445A90-5025-B2E3-FE9C-9274D4D4E954}"/>
              </a:ext>
            </a:extLst>
          </p:cNvPr>
          <p:cNvSpPr>
            <a:spLocks noGrp="1"/>
          </p:cNvSpPr>
          <p:nvPr>
            <p:ph type="body" idx="1"/>
          </p:nvPr>
        </p:nvSpPr>
        <p:spPr/>
        <p:txBody>
          <a:bodyPr>
            <a:normAutofit fontScale="92500" lnSpcReduction="20000"/>
          </a:bodyPr>
          <a:lstStyle/>
          <a:p>
            <a:r>
              <a:rPr lang="en-US" dirty="0"/>
              <a:t>Software maintenance models are structured approaches used to manage, update, and improve software after deployment, ensuring cost-effectiveness and system reliability. Key models include the </a:t>
            </a:r>
          </a:p>
          <a:p>
            <a:r>
              <a:rPr lang="en-US" dirty="0"/>
              <a:t>Quick-Fix Model (immediate, ad hoc fixes), </a:t>
            </a:r>
          </a:p>
          <a:p>
            <a:r>
              <a:rPr lang="en-US" dirty="0"/>
              <a:t>Iterative Enhancement Model (incremental changes), </a:t>
            </a:r>
          </a:p>
          <a:p>
            <a:r>
              <a:rPr lang="en-US" dirty="0"/>
              <a:t>Boehm’s Model (closed-loop, cost-focused), and </a:t>
            </a:r>
          </a:p>
          <a:p>
            <a:r>
              <a:rPr lang="en-US" dirty="0"/>
              <a:t>Reuse-Oriented Model (modifying components). These models are critical for handling four main types of maintenance: Corrective(Fixing Bugs), Adaptive(Adapting to Changes), Perfective((Improving Enhancements), and Preventive(Preventing Future Issues). </a:t>
            </a:r>
            <a:endParaRPr lang="en-IN" dirty="0"/>
          </a:p>
        </p:txBody>
      </p:sp>
    </p:spTree>
    <p:extLst>
      <p:ext uri="{BB962C8B-B14F-4D97-AF65-F5344CB8AC3E}">
        <p14:creationId xmlns:p14="http://schemas.microsoft.com/office/powerpoint/2010/main" val="18515916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90BA-61F1-D7CB-CEA7-E592A9010946}"/>
              </a:ext>
            </a:extLst>
          </p:cNvPr>
          <p:cNvSpPr>
            <a:spLocks noGrp="1"/>
          </p:cNvSpPr>
          <p:nvPr>
            <p:ph type="title"/>
          </p:nvPr>
        </p:nvSpPr>
        <p:spPr/>
        <p:txBody>
          <a:bodyPr/>
          <a:lstStyle/>
          <a:p>
            <a:r>
              <a:rPr lang="en-IN" dirty="0"/>
              <a:t>Cont.</a:t>
            </a:r>
          </a:p>
        </p:txBody>
      </p:sp>
      <p:sp>
        <p:nvSpPr>
          <p:cNvPr id="3" name="Text Placeholder 2">
            <a:extLst>
              <a:ext uri="{FF2B5EF4-FFF2-40B4-BE49-F238E27FC236}">
                <a16:creationId xmlns:a16="http://schemas.microsoft.com/office/drawing/2014/main" id="{808B507D-8B85-D4AF-D246-850EAB7C793B}"/>
              </a:ext>
            </a:extLst>
          </p:cNvPr>
          <p:cNvSpPr>
            <a:spLocks noGrp="1"/>
          </p:cNvSpPr>
          <p:nvPr>
            <p:ph type="body" idx="1"/>
          </p:nvPr>
        </p:nvSpPr>
        <p:spPr/>
        <p:txBody>
          <a:bodyPr>
            <a:normAutofit fontScale="70000" lnSpcReduction="20000"/>
          </a:bodyPr>
          <a:lstStyle/>
          <a:p>
            <a:r>
              <a:rPr lang="en-US" dirty="0"/>
              <a:t>Quick-Fix Model: An ad hoc, rapid approach used to address problems immediately after they are identified. It is cost-effective for small, urgent issues but can lead to uncoordinated code if overused.</a:t>
            </a:r>
          </a:p>
          <a:p>
            <a:r>
              <a:rPr lang="en-US" dirty="0"/>
              <a:t>Iterative Enhancement Model: Involves modifying existing software by analyzing the current system, implementing changes, and updating documentation iteratively. It is suited for modernizing or enhancing applications systematically.</a:t>
            </a:r>
          </a:p>
          <a:p>
            <a:r>
              <a:rPr lang="en-US" dirty="0"/>
              <a:t>Boehm’s Model: A sophisticated model that approaches maintenance as a closed-loop cycle, emphasizing the "Annual Change Traffic" (ACT) to estimate the effort required for changes.</a:t>
            </a:r>
          </a:p>
          <a:p>
            <a:r>
              <a:rPr lang="en-US" dirty="0"/>
              <a:t>Reuse-Oriented Model: Focuses on identifying and isolating reusable components from the existing system, then adapting them for new functionality or modified requirements.</a:t>
            </a:r>
          </a:p>
          <a:p>
            <a:r>
              <a:rPr lang="en-US" dirty="0"/>
              <a:t>Full-Reuse Model: A variation that emphasizes maximal reuse of existing components to reduce the development cost of new features.</a:t>
            </a:r>
            <a:endParaRPr lang="en-IN" dirty="0"/>
          </a:p>
        </p:txBody>
      </p:sp>
    </p:spTree>
    <p:extLst>
      <p:ext uri="{BB962C8B-B14F-4D97-AF65-F5344CB8AC3E}">
        <p14:creationId xmlns:p14="http://schemas.microsoft.com/office/powerpoint/2010/main" val="321432179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22AF-415D-780B-C157-9DB88091EFCC}"/>
              </a:ext>
            </a:extLst>
          </p:cNvPr>
          <p:cNvSpPr>
            <a:spLocks noGrp="1"/>
          </p:cNvSpPr>
          <p:nvPr>
            <p:ph type="title"/>
          </p:nvPr>
        </p:nvSpPr>
        <p:spPr/>
        <p:txBody>
          <a:bodyPr>
            <a:normAutofit fontScale="90000"/>
          </a:bodyPr>
          <a:lstStyle/>
          <a:p>
            <a:r>
              <a:rPr lang="en-IN" b="1" dirty="0"/>
              <a:t>Reverse Engineering</a:t>
            </a:r>
            <a:br>
              <a:rPr lang="en-IN" b="1" dirty="0"/>
            </a:br>
            <a:endParaRPr lang="en-IN" dirty="0"/>
          </a:p>
        </p:txBody>
      </p:sp>
      <p:sp>
        <p:nvSpPr>
          <p:cNvPr id="3" name="Text Placeholder 2">
            <a:extLst>
              <a:ext uri="{FF2B5EF4-FFF2-40B4-BE49-F238E27FC236}">
                <a16:creationId xmlns:a16="http://schemas.microsoft.com/office/drawing/2014/main" id="{3531D14A-AA08-1A19-FB4E-10E5EEBCE1F1}"/>
              </a:ext>
            </a:extLst>
          </p:cNvPr>
          <p:cNvSpPr>
            <a:spLocks noGrp="1"/>
          </p:cNvSpPr>
          <p:nvPr>
            <p:ph type="body" idx="1"/>
          </p:nvPr>
        </p:nvSpPr>
        <p:spPr/>
        <p:txBody>
          <a:bodyPr>
            <a:normAutofit fontScale="70000" lnSpcReduction="20000"/>
          </a:bodyPr>
          <a:lstStyle/>
          <a:p>
            <a:r>
              <a:rPr lang="en-US" dirty="0"/>
              <a:t>Software Reverse Engineering is the process of recovering the design and the requirements specification of a product from an analysis of its code. Reverse Engineering is becoming important, since several existing software products, lack proper documentation, are highly unstructured, or their structure has degraded through a series of maintenance efforts. </a:t>
            </a:r>
          </a:p>
          <a:p>
            <a:pPr marL="0" indent="0" fontAlgn="base">
              <a:buNone/>
            </a:pPr>
            <a:r>
              <a:rPr lang="en-US" b="1" dirty="0"/>
              <a:t>Why Reverse Engineering? </a:t>
            </a:r>
          </a:p>
          <a:p>
            <a:pPr fontAlgn="base"/>
            <a:r>
              <a:rPr lang="en-US" dirty="0"/>
              <a:t>Providing proper system documentation.</a:t>
            </a:r>
          </a:p>
          <a:p>
            <a:pPr fontAlgn="base"/>
            <a:r>
              <a:rPr lang="en-US" dirty="0"/>
              <a:t>Recovery of lost information.</a:t>
            </a:r>
          </a:p>
          <a:p>
            <a:pPr fontAlgn="base"/>
            <a:r>
              <a:rPr lang="en-US" dirty="0"/>
              <a:t>Assisting with maintenance.</a:t>
            </a:r>
          </a:p>
          <a:p>
            <a:pPr fontAlgn="base"/>
            <a:r>
              <a:rPr lang="en-US" dirty="0"/>
              <a:t>The facility of software reuse.</a:t>
            </a:r>
          </a:p>
          <a:p>
            <a:pPr fontAlgn="base"/>
            <a:r>
              <a:rPr lang="en-US" dirty="0"/>
              <a:t>Discovering unexpected flaws or faults.</a:t>
            </a:r>
          </a:p>
          <a:p>
            <a:pPr fontAlgn="base"/>
            <a:r>
              <a:rPr lang="en-US" dirty="0"/>
              <a:t>Implements innovative processes for specific use.</a:t>
            </a:r>
          </a:p>
          <a:p>
            <a:pPr fontAlgn="base"/>
            <a:r>
              <a:rPr lang="en-US" dirty="0"/>
              <a:t>Easy to document the things how efficiency and power can be improved.</a:t>
            </a:r>
          </a:p>
          <a:p>
            <a:endParaRPr lang="en-IN" dirty="0"/>
          </a:p>
        </p:txBody>
      </p:sp>
    </p:spTree>
    <p:extLst>
      <p:ext uri="{BB962C8B-B14F-4D97-AF65-F5344CB8AC3E}">
        <p14:creationId xmlns:p14="http://schemas.microsoft.com/office/powerpoint/2010/main" val="300317309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B8EC-579E-A2FA-AAB7-1F0E7DE9504C}"/>
              </a:ext>
            </a:extLst>
          </p:cNvPr>
          <p:cNvSpPr>
            <a:spLocks noGrp="1"/>
          </p:cNvSpPr>
          <p:nvPr>
            <p:ph type="title"/>
          </p:nvPr>
        </p:nvSpPr>
        <p:spPr/>
        <p:txBody>
          <a:bodyPr>
            <a:normAutofit fontScale="90000"/>
          </a:bodyPr>
          <a:lstStyle/>
          <a:p>
            <a:r>
              <a:rPr lang="en-US" b="1" dirty="0"/>
              <a:t>Uses of Software Reverse Engineering</a:t>
            </a:r>
            <a:br>
              <a:rPr lang="en-US" b="1" dirty="0"/>
            </a:br>
            <a:endParaRPr lang="en-IN" dirty="0"/>
          </a:p>
        </p:txBody>
      </p:sp>
      <p:sp>
        <p:nvSpPr>
          <p:cNvPr id="3" name="Text Placeholder 2">
            <a:extLst>
              <a:ext uri="{FF2B5EF4-FFF2-40B4-BE49-F238E27FC236}">
                <a16:creationId xmlns:a16="http://schemas.microsoft.com/office/drawing/2014/main" id="{2604E70B-F3D7-2B46-6DB2-451601651225}"/>
              </a:ext>
            </a:extLst>
          </p:cNvPr>
          <p:cNvSpPr>
            <a:spLocks noGrp="1"/>
          </p:cNvSpPr>
          <p:nvPr>
            <p:ph type="body" idx="1"/>
          </p:nvPr>
        </p:nvSpPr>
        <p:spPr/>
        <p:txBody>
          <a:bodyPr>
            <a:normAutofit fontScale="62500" lnSpcReduction="20000"/>
          </a:bodyPr>
          <a:lstStyle/>
          <a:p>
            <a:r>
              <a:rPr lang="en-US" dirty="0"/>
              <a:t>Software Reverse Engineering is used in software design, reverse engineering enables the developer or programmer to add new features to the existing software with or without knowing the source code.</a:t>
            </a:r>
          </a:p>
          <a:p>
            <a:r>
              <a:rPr lang="en-US" dirty="0"/>
              <a:t>Reverse engineering is also useful in software testing, it helps the testers to study or detect the virus and other malware code.</a:t>
            </a:r>
          </a:p>
          <a:p>
            <a:r>
              <a:rPr lang="en-US" dirty="0"/>
              <a:t>Software reverse engineering is the process of analyzing and understanding the internal structure and design of a software system. It is often used to improve the understanding of a software system, to recover lost or inaccessible source code, and to analyze the behavior of a system for security or compliance purposes.</a:t>
            </a:r>
          </a:p>
          <a:p>
            <a:r>
              <a:rPr lang="en-US" dirty="0"/>
              <a:t>Malware analysis: Reverse engineering is used to understand how malware works and to identify the vulnerabilities it exploits, in order to develop countermeasures.</a:t>
            </a:r>
          </a:p>
          <a:p>
            <a:r>
              <a:rPr lang="en-US" dirty="0"/>
              <a:t>Legacy systems: Reverse engineering can be used to understand and maintain legacy systems that are no longer supported by the original developer.</a:t>
            </a:r>
          </a:p>
          <a:p>
            <a:r>
              <a:rPr lang="en-US" dirty="0"/>
              <a:t>Intellectual property protection: Reverse engineering can be used to detect and prevent intellectual property theft by identifying and preventing the unauthorized use of code or other assets.</a:t>
            </a:r>
            <a:endParaRPr lang="en-IN" dirty="0"/>
          </a:p>
        </p:txBody>
      </p:sp>
    </p:spTree>
    <p:extLst>
      <p:ext uri="{BB962C8B-B14F-4D97-AF65-F5344CB8AC3E}">
        <p14:creationId xmlns:p14="http://schemas.microsoft.com/office/powerpoint/2010/main" val="302451221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2075-225D-433C-6D03-A02B5EFD6BB0}"/>
              </a:ext>
            </a:extLst>
          </p:cNvPr>
          <p:cNvSpPr>
            <a:spLocks noGrp="1"/>
          </p:cNvSpPr>
          <p:nvPr>
            <p:ph type="title"/>
          </p:nvPr>
        </p:nvSpPr>
        <p:spPr/>
        <p:txBody>
          <a:bodyPr>
            <a:normAutofit fontScale="90000"/>
          </a:bodyPr>
          <a:lstStyle/>
          <a:p>
            <a:r>
              <a:rPr lang="en-IN" b="1" dirty="0"/>
              <a:t>Advantages of Software Maintenance</a:t>
            </a:r>
            <a:br>
              <a:rPr lang="en-IN" b="1" dirty="0"/>
            </a:br>
            <a:endParaRPr lang="en-IN" dirty="0"/>
          </a:p>
        </p:txBody>
      </p:sp>
      <p:sp>
        <p:nvSpPr>
          <p:cNvPr id="3" name="Text Placeholder 2">
            <a:extLst>
              <a:ext uri="{FF2B5EF4-FFF2-40B4-BE49-F238E27FC236}">
                <a16:creationId xmlns:a16="http://schemas.microsoft.com/office/drawing/2014/main" id="{370D7E73-1AD3-2AE7-BF26-D414D24EB030}"/>
              </a:ext>
            </a:extLst>
          </p:cNvPr>
          <p:cNvSpPr>
            <a:spLocks noGrp="1"/>
          </p:cNvSpPr>
          <p:nvPr>
            <p:ph type="body" idx="1"/>
          </p:nvPr>
        </p:nvSpPr>
        <p:spPr/>
        <p:txBody>
          <a:bodyPr>
            <a:normAutofit fontScale="70000" lnSpcReduction="20000"/>
          </a:bodyPr>
          <a:lstStyle/>
          <a:p>
            <a:pPr fontAlgn="base"/>
            <a:r>
              <a:rPr lang="en-US" b="1" dirty="0"/>
              <a:t>Improved Software Quality:</a:t>
            </a:r>
            <a:r>
              <a:rPr lang="en-US" dirty="0"/>
              <a:t> Regular software maintenance helps to ensure that the software is functioning correctly and efficiently and that it continues to meet the needs of the users.</a:t>
            </a:r>
          </a:p>
          <a:p>
            <a:pPr fontAlgn="base"/>
            <a:r>
              <a:rPr lang="en-US" b="1" dirty="0"/>
              <a:t>Enhanced Security:</a:t>
            </a:r>
            <a:r>
              <a:rPr lang="en-US" dirty="0"/>
              <a:t> Maintenance can include security updates and patches, helping to ensure that the software is protected against potential threats and attacks.</a:t>
            </a:r>
          </a:p>
          <a:p>
            <a:pPr fontAlgn="base"/>
            <a:r>
              <a:rPr lang="en-US" b="1" dirty="0"/>
              <a:t>Increased User Satisfaction:</a:t>
            </a:r>
            <a:r>
              <a:rPr lang="en-US" dirty="0"/>
              <a:t> Regular software maintenance helps to keep the software up-to-date and relevant, leading to increased user satisfaction and adoption.</a:t>
            </a:r>
          </a:p>
          <a:p>
            <a:pPr fontAlgn="base"/>
            <a:r>
              <a:rPr lang="en-US" b="1" dirty="0"/>
              <a:t>Extended Software Life:</a:t>
            </a:r>
            <a:r>
              <a:rPr lang="en-US" dirty="0"/>
              <a:t> Proper software maintenance can extend the life of the software, allowing it to be used for longer periods of time and reducing the need for costly replacements.</a:t>
            </a:r>
          </a:p>
          <a:p>
            <a:pPr fontAlgn="base"/>
            <a:r>
              <a:rPr lang="en-US" b="1" dirty="0"/>
              <a:t>Cost Savings:</a:t>
            </a:r>
            <a:r>
              <a:rPr lang="en-US" dirty="0"/>
              <a:t> Regular software maintenance can help to prevent larger, more expensive problems from occurring, reducing the overall cost of software ownership.</a:t>
            </a:r>
          </a:p>
          <a:p>
            <a:pPr marL="0" indent="0">
              <a:buNone/>
            </a:pPr>
            <a:endParaRPr lang="en-IN" dirty="0"/>
          </a:p>
        </p:txBody>
      </p:sp>
    </p:spTree>
    <p:extLst>
      <p:ext uri="{BB962C8B-B14F-4D97-AF65-F5344CB8AC3E}">
        <p14:creationId xmlns:p14="http://schemas.microsoft.com/office/powerpoint/2010/main" val="86735926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880F-75BA-2563-423C-B97843600185}"/>
              </a:ext>
            </a:extLst>
          </p:cNvPr>
          <p:cNvSpPr>
            <a:spLocks noGrp="1"/>
          </p:cNvSpPr>
          <p:nvPr>
            <p:ph type="title"/>
          </p:nvPr>
        </p:nvSpPr>
        <p:spPr/>
        <p:txBody>
          <a:bodyPr>
            <a:normAutofit fontScale="90000"/>
          </a:bodyPr>
          <a:lstStyle/>
          <a:p>
            <a:r>
              <a:rPr lang="en-IN" b="1" dirty="0"/>
              <a:t>Disadvantages of Software Maintenance</a:t>
            </a:r>
            <a:br>
              <a:rPr lang="en-IN" b="1" dirty="0"/>
            </a:br>
            <a:endParaRPr lang="en-IN" dirty="0"/>
          </a:p>
        </p:txBody>
      </p:sp>
      <p:sp>
        <p:nvSpPr>
          <p:cNvPr id="3" name="Text Placeholder 2">
            <a:extLst>
              <a:ext uri="{FF2B5EF4-FFF2-40B4-BE49-F238E27FC236}">
                <a16:creationId xmlns:a16="http://schemas.microsoft.com/office/drawing/2014/main" id="{FB7C11BF-CE6B-0DFE-E70B-318A1AD77443}"/>
              </a:ext>
            </a:extLst>
          </p:cNvPr>
          <p:cNvSpPr>
            <a:spLocks noGrp="1"/>
          </p:cNvSpPr>
          <p:nvPr>
            <p:ph type="body" idx="1"/>
          </p:nvPr>
        </p:nvSpPr>
        <p:spPr/>
        <p:txBody>
          <a:bodyPr>
            <a:normAutofit fontScale="70000" lnSpcReduction="20000"/>
          </a:bodyPr>
          <a:lstStyle/>
          <a:p>
            <a:pPr fontAlgn="base"/>
            <a:r>
              <a:rPr lang="en-US" b="1" dirty="0"/>
              <a:t>Cost:</a:t>
            </a:r>
            <a:r>
              <a:rPr lang="en-US" dirty="0"/>
              <a:t> Software maintenance can be time-consuming and expensive, and may require significant resources and expertise.</a:t>
            </a:r>
          </a:p>
          <a:p>
            <a:pPr fontAlgn="base"/>
            <a:r>
              <a:rPr lang="en-US" b="1" dirty="0"/>
              <a:t>Schedule disruptions:</a:t>
            </a:r>
            <a:r>
              <a:rPr lang="en-US" dirty="0"/>
              <a:t> Maintenance can cause disruptions to the normal schedule and operations of the software, leading to potential downtime and inconvenience.</a:t>
            </a:r>
          </a:p>
          <a:p>
            <a:pPr fontAlgn="base"/>
            <a:r>
              <a:rPr lang="en-US" b="1" dirty="0"/>
              <a:t>Complexity:</a:t>
            </a:r>
            <a:r>
              <a:rPr lang="en-US" dirty="0"/>
              <a:t> Maintaining and updating complex software systems can be challenging, requiring specialized knowledge and expertise.</a:t>
            </a:r>
          </a:p>
          <a:p>
            <a:pPr fontAlgn="base"/>
            <a:r>
              <a:rPr lang="en-US" dirty="0"/>
              <a:t>Risk of introducing new bugs: The process of fixing bugs or adding new features can introduce new bugs or problems, making it important to thoroughly test the software after maintenance.</a:t>
            </a:r>
          </a:p>
          <a:p>
            <a:pPr fontAlgn="base"/>
            <a:r>
              <a:rPr lang="en-US" b="1" dirty="0"/>
              <a:t>User resistance:</a:t>
            </a:r>
            <a:r>
              <a:rPr lang="en-US" dirty="0"/>
              <a:t> Users may resist changes or updates to the software, leading to decreased satisfaction and adoption.</a:t>
            </a:r>
          </a:p>
          <a:p>
            <a:pPr fontAlgn="base"/>
            <a:r>
              <a:rPr lang="en-US" b="1" dirty="0"/>
              <a:t>Compatibility issues:</a:t>
            </a:r>
            <a:r>
              <a:rPr lang="en-US" dirty="0"/>
              <a:t> Maintenance can sometimes cause compatibility issues with other software or hardware, leading to potential integration problems.</a:t>
            </a:r>
          </a:p>
        </p:txBody>
      </p:sp>
    </p:spTree>
    <p:extLst>
      <p:ext uri="{BB962C8B-B14F-4D97-AF65-F5344CB8AC3E}">
        <p14:creationId xmlns:p14="http://schemas.microsoft.com/office/powerpoint/2010/main" val="134679747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7A25-7137-A968-36A8-A1B8B44E722C}"/>
              </a:ext>
            </a:extLst>
          </p:cNvPr>
          <p:cNvSpPr>
            <a:spLocks noGrp="1"/>
          </p:cNvSpPr>
          <p:nvPr>
            <p:ph type="title"/>
          </p:nvPr>
        </p:nvSpPr>
        <p:spPr/>
        <p:txBody>
          <a:bodyPr/>
          <a:lstStyle/>
          <a:p>
            <a:r>
              <a:rPr lang="en-US" dirty="0"/>
              <a:t>Software RE-engineering</a:t>
            </a:r>
            <a:endParaRPr lang="en-IN" dirty="0"/>
          </a:p>
        </p:txBody>
      </p:sp>
      <p:sp>
        <p:nvSpPr>
          <p:cNvPr id="3" name="Text Placeholder 2">
            <a:extLst>
              <a:ext uri="{FF2B5EF4-FFF2-40B4-BE49-F238E27FC236}">
                <a16:creationId xmlns:a16="http://schemas.microsoft.com/office/drawing/2014/main" id="{45AA22BF-73B2-E165-7BFF-4B955E4BC31E}"/>
              </a:ext>
            </a:extLst>
          </p:cNvPr>
          <p:cNvSpPr>
            <a:spLocks noGrp="1"/>
          </p:cNvSpPr>
          <p:nvPr>
            <p:ph type="body" idx="1"/>
          </p:nvPr>
        </p:nvSpPr>
        <p:spPr/>
        <p:txBody>
          <a:bodyPr>
            <a:normAutofit fontScale="92500" lnSpcReduction="20000"/>
          </a:bodyPr>
          <a:lstStyle/>
          <a:p>
            <a:pPr fontAlgn="base"/>
            <a:r>
              <a:rPr lang="en-US" b="1" dirty="0"/>
              <a:t>Software Re-Engineering</a:t>
            </a:r>
            <a:r>
              <a:rPr lang="en-US" dirty="0"/>
              <a:t> is the examination and alteration of a system to reconstitute it in a new form. The principle of Re-Engineering when applied to the software development process is called software re-engineering. It positively affects software cost, quality, customer service, and delivery speed. In Software Re-engineering, we are improving the software to make it more efficient and effective. </a:t>
            </a:r>
          </a:p>
          <a:p>
            <a:pPr fontAlgn="base"/>
            <a:r>
              <a:rPr lang="en-US" dirty="0"/>
              <a:t>It is a process where the software's design is changed and the source code is created from scratch. Sometimes software engineers notice that certain software product components need more upkeep than other components, necessitating their re-engineering.</a:t>
            </a:r>
          </a:p>
          <a:p>
            <a:endParaRPr lang="en-IN" dirty="0"/>
          </a:p>
        </p:txBody>
      </p:sp>
    </p:spTree>
    <p:extLst>
      <p:ext uri="{BB962C8B-B14F-4D97-AF65-F5344CB8AC3E}">
        <p14:creationId xmlns:p14="http://schemas.microsoft.com/office/powerpoint/2010/main" val="346711745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A2A2-0409-F3D4-BCB6-20C8089C2157}"/>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DF0DE489-C0B6-5C80-E4F3-B41D0C7DFEA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1146844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A118-2AE2-7708-5045-3982617B42DC}"/>
              </a:ext>
            </a:extLst>
          </p:cNvPr>
          <p:cNvSpPr>
            <a:spLocks noGrp="1"/>
          </p:cNvSpPr>
          <p:nvPr>
            <p:ph type="title"/>
          </p:nvPr>
        </p:nvSpPr>
        <p:spPr>
          <a:xfrm>
            <a:off x="609600" y="274639"/>
            <a:ext cx="11582400" cy="1143001"/>
          </a:xfrm>
        </p:spPr>
        <p:txBody>
          <a:bodyPr/>
          <a:lstStyle/>
          <a:p>
            <a:r>
              <a:rPr lang="en-US" dirty="0"/>
              <a:t>Ways To Perform The Software Reliability Testing</a:t>
            </a:r>
            <a:endParaRPr lang="en-IN" dirty="0"/>
          </a:p>
        </p:txBody>
      </p:sp>
      <p:sp>
        <p:nvSpPr>
          <p:cNvPr id="3" name="Text Placeholder 2">
            <a:extLst>
              <a:ext uri="{FF2B5EF4-FFF2-40B4-BE49-F238E27FC236}">
                <a16:creationId xmlns:a16="http://schemas.microsoft.com/office/drawing/2014/main" id="{5A29C7DE-6709-9B04-329F-4A166916C053}"/>
              </a:ext>
            </a:extLst>
          </p:cNvPr>
          <p:cNvSpPr>
            <a:spLocks noGrp="1"/>
          </p:cNvSpPr>
          <p:nvPr>
            <p:ph type="body" idx="1"/>
          </p:nvPr>
        </p:nvSpPr>
        <p:spPr>
          <a:xfrm>
            <a:off x="235974" y="1494503"/>
            <a:ext cx="11798710" cy="5088858"/>
          </a:xfrm>
        </p:spPr>
        <p:txBody>
          <a:bodyPr>
            <a:normAutofit fontScale="92500" lnSpcReduction="10000"/>
          </a:bodyPr>
          <a:lstStyle/>
          <a:p>
            <a:pPr algn="just"/>
            <a:r>
              <a:rPr lang="en-US" sz="2400" dirty="0"/>
              <a:t>Stress Testing: In this type of testing, the ability of the software is analyzed under a bigger load which is above the normal limits.</a:t>
            </a:r>
          </a:p>
          <a:p>
            <a:pPr algn="just"/>
            <a:r>
              <a:rPr lang="en-US" sz="2400" dirty="0"/>
              <a:t>Endurance Testing: It is performed at the time of performance testing to verify whether the software is capable of withstanding the load it is expected to bear for a long period of time.</a:t>
            </a:r>
          </a:p>
          <a:p>
            <a:pPr algn="just"/>
            <a:r>
              <a:rPr lang="en-US" sz="2400" dirty="0"/>
              <a:t>Recovery Testing: It is conducted to test how well a software can handle crashes, and other unanticipated circumstances.</a:t>
            </a:r>
          </a:p>
          <a:p>
            <a:pPr algn="just"/>
            <a:r>
              <a:rPr lang="en-US" sz="2400" dirty="0"/>
              <a:t>Environmental Testing: It is conducted to test if the software works well in environmental configurations namely temperature and humidity changes, vibrations etc.</a:t>
            </a:r>
          </a:p>
          <a:p>
            <a:pPr algn="just"/>
            <a:r>
              <a:rPr lang="en-US" sz="2400" dirty="0"/>
              <a:t>Performance Testing: It is conducted to verify the performance of software, and identify issues related to it.</a:t>
            </a:r>
          </a:p>
          <a:p>
            <a:pPr algn="just"/>
            <a:r>
              <a:rPr lang="en-US" sz="2400" dirty="0"/>
              <a:t>Regression Testing: It is conducted to verify if a new defect is introduced due to new code changes introduced in the software.</a:t>
            </a:r>
          </a:p>
          <a:p>
            <a:pPr algn="just"/>
            <a:r>
              <a:rPr lang="en-US" sz="2400" dirty="0"/>
              <a:t>Fault Tree Analysis: It is conducted to evaluate the factors that lead to software failures by determining the potential failure modes and </a:t>
            </a:r>
            <a:r>
              <a:rPr lang="en-US" sz="2400" dirty="0" err="1"/>
              <a:t>analysing</a:t>
            </a:r>
            <a:r>
              <a:rPr lang="en-US" sz="2400" dirty="0"/>
              <a:t> the links among them.</a:t>
            </a:r>
          </a:p>
        </p:txBody>
      </p:sp>
    </p:spTree>
    <p:extLst>
      <p:ext uri="{BB962C8B-B14F-4D97-AF65-F5344CB8AC3E}">
        <p14:creationId xmlns:p14="http://schemas.microsoft.com/office/powerpoint/2010/main" val="21083537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56DA-460A-1301-9BF0-42A87E5D4A44}"/>
              </a:ext>
            </a:extLst>
          </p:cNvPr>
          <p:cNvSpPr>
            <a:spLocks noGrp="1"/>
          </p:cNvSpPr>
          <p:nvPr>
            <p:ph type="title"/>
          </p:nvPr>
        </p:nvSpPr>
        <p:spPr/>
        <p:txBody>
          <a:bodyPr/>
          <a:lstStyle/>
          <a:p>
            <a:r>
              <a:rPr lang="en-IN" dirty="0"/>
              <a:t>Steps</a:t>
            </a:r>
          </a:p>
        </p:txBody>
      </p:sp>
      <p:sp>
        <p:nvSpPr>
          <p:cNvPr id="3" name="Text Placeholder 2">
            <a:extLst>
              <a:ext uri="{FF2B5EF4-FFF2-40B4-BE49-F238E27FC236}">
                <a16:creationId xmlns:a16="http://schemas.microsoft.com/office/drawing/2014/main" id="{BFFCC161-6B5B-0F27-AA77-C7BDB9A691F9}"/>
              </a:ext>
            </a:extLst>
          </p:cNvPr>
          <p:cNvSpPr>
            <a:spLocks noGrp="1"/>
          </p:cNvSpPr>
          <p:nvPr>
            <p:ph type="body" idx="1"/>
          </p:nvPr>
        </p:nvSpPr>
        <p:spPr/>
        <p:txBody>
          <a:bodyPr>
            <a:normAutofit fontScale="92500" lnSpcReduction="20000"/>
          </a:bodyPr>
          <a:lstStyle/>
          <a:p>
            <a:pPr fontAlgn="base"/>
            <a:r>
              <a:rPr lang="en-US" b="1" dirty="0"/>
              <a:t>Decide</a:t>
            </a:r>
            <a:r>
              <a:rPr lang="en-US" dirty="0"/>
              <a:t> which components of the software we want to re-engineer. Is it the complete software or just some components of the software?</a:t>
            </a:r>
          </a:p>
          <a:p>
            <a:pPr fontAlgn="base"/>
            <a:r>
              <a:rPr lang="en-US" b="1" dirty="0"/>
              <a:t>Do </a:t>
            </a:r>
            <a:r>
              <a:rPr lang="en-US" dirty="0"/>
              <a:t>Reverse Engineering to learn about existing software functionalities.</a:t>
            </a:r>
          </a:p>
          <a:p>
            <a:pPr fontAlgn="base"/>
            <a:r>
              <a:rPr lang="en-US" b="1" dirty="0"/>
              <a:t>Perform restructuring  of source code</a:t>
            </a:r>
            <a:r>
              <a:rPr lang="en-US" dirty="0"/>
              <a:t> if needed for example modifying functional-Oriented programs in Object-Oriented programs </a:t>
            </a:r>
          </a:p>
          <a:p>
            <a:pPr fontAlgn="base"/>
            <a:r>
              <a:rPr lang="en-US" b="1" dirty="0"/>
              <a:t>Perform restructuring of data</a:t>
            </a:r>
            <a:r>
              <a:rPr lang="en-US" dirty="0"/>
              <a:t> if required </a:t>
            </a:r>
          </a:p>
          <a:p>
            <a:pPr fontAlgn="base"/>
            <a:r>
              <a:rPr lang="en-US" b="1" dirty="0"/>
              <a:t>Use Forward Engineering</a:t>
            </a:r>
            <a:r>
              <a:rPr lang="en-US" dirty="0"/>
              <a:t> ideas to generate re-engineered software </a:t>
            </a:r>
          </a:p>
          <a:p>
            <a:endParaRPr lang="en-IN" dirty="0"/>
          </a:p>
        </p:txBody>
      </p:sp>
    </p:spTree>
    <p:extLst>
      <p:ext uri="{BB962C8B-B14F-4D97-AF65-F5344CB8AC3E}">
        <p14:creationId xmlns:p14="http://schemas.microsoft.com/office/powerpoint/2010/main" val="321972752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CA42-2D80-27B8-538A-8CACDD3DEC15}"/>
              </a:ext>
            </a:extLst>
          </p:cNvPr>
          <p:cNvSpPr>
            <a:spLocks noGrp="1"/>
          </p:cNvSpPr>
          <p:nvPr>
            <p:ph type="title"/>
          </p:nvPr>
        </p:nvSpPr>
        <p:spPr/>
        <p:txBody>
          <a:bodyPr/>
          <a:lstStyle/>
          <a:p>
            <a:r>
              <a:rPr lang="en-IN" dirty="0"/>
              <a:t>Advantage</a:t>
            </a:r>
          </a:p>
        </p:txBody>
      </p:sp>
      <p:sp>
        <p:nvSpPr>
          <p:cNvPr id="3" name="Text Placeholder 2">
            <a:extLst>
              <a:ext uri="{FF2B5EF4-FFF2-40B4-BE49-F238E27FC236}">
                <a16:creationId xmlns:a16="http://schemas.microsoft.com/office/drawing/2014/main" id="{E8F27C49-E84A-F52B-C072-36BC40F3A2F3}"/>
              </a:ext>
            </a:extLst>
          </p:cNvPr>
          <p:cNvSpPr>
            <a:spLocks noGrp="1"/>
          </p:cNvSpPr>
          <p:nvPr>
            <p:ph type="body" idx="1"/>
          </p:nvPr>
        </p:nvSpPr>
        <p:spPr>
          <a:xfrm>
            <a:off x="163286" y="1417640"/>
            <a:ext cx="11419114" cy="5440359"/>
          </a:xfrm>
        </p:spPr>
        <p:txBody>
          <a:bodyPr>
            <a:normAutofit fontScale="55000" lnSpcReduction="20000"/>
          </a:bodyPr>
          <a:lstStyle/>
          <a:p>
            <a:pPr marL="0" indent="0">
              <a:buNone/>
            </a:pPr>
            <a:r>
              <a:rPr lang="en-US" dirty="0"/>
              <a:t>Software re-engineering is an economical process for software development and quality enhancement of the product. This process enables us to identify the useless consumption of deployed resources and the constraints that are restricting the development process so that the development process could be made easier and cost-effective (time, financial, direct advantage, optimize the code, indirect benefits, etc.) and maintainable. The software reengineering is necessary for having-</a:t>
            </a:r>
          </a:p>
          <a:p>
            <a:pPr marL="0" indent="0" fontAlgn="base">
              <a:buNone/>
            </a:pPr>
            <a:r>
              <a:rPr lang="en-US" b="1" dirty="0"/>
              <a:t>a) </a:t>
            </a:r>
            <a:r>
              <a:rPr lang="en-US" b="1" u="sng" dirty="0"/>
              <a:t>Boost up productivity</a:t>
            </a:r>
            <a:r>
              <a:rPr lang="en-US" b="1" dirty="0"/>
              <a:t>: </a:t>
            </a:r>
            <a:r>
              <a:rPr lang="en-US" dirty="0"/>
              <a:t>Software reengineering increase productivity by optimizing the code and database so that processing gets faster.</a:t>
            </a:r>
          </a:p>
          <a:p>
            <a:pPr marL="0" indent="0" fontAlgn="base">
              <a:buNone/>
            </a:pPr>
            <a:r>
              <a:rPr lang="en-US" b="1" dirty="0"/>
              <a:t>b) </a:t>
            </a:r>
            <a:r>
              <a:rPr lang="en-US" b="1" u="sng" dirty="0"/>
              <a:t>Processes in continuity</a:t>
            </a:r>
            <a:r>
              <a:rPr lang="en-US" b="1" dirty="0"/>
              <a:t>:</a:t>
            </a:r>
            <a:r>
              <a:rPr lang="en-US" dirty="0"/>
              <a:t> The functionality of older software products can be still used while the testing or development of software.</a:t>
            </a:r>
          </a:p>
          <a:p>
            <a:pPr marL="0" indent="0" fontAlgn="base">
              <a:buNone/>
            </a:pPr>
            <a:r>
              <a:rPr lang="en-US" b="1" dirty="0"/>
              <a:t>c) </a:t>
            </a:r>
            <a:r>
              <a:rPr lang="en-US" b="1" u="sng" dirty="0"/>
              <a:t>Improvement opportunity</a:t>
            </a:r>
            <a:r>
              <a:rPr lang="en-US" b="1" dirty="0"/>
              <a:t>: </a:t>
            </a:r>
            <a:r>
              <a:rPr lang="en-US" dirty="0"/>
              <a:t>Meanwhile the process of software reengineering, not only software qualities, features, and functionality but also your skills are refined, and new ideas hit your mind. This makes the developer's mind accustomed to capturing new opportunities so that more and more new features can be developed.</a:t>
            </a:r>
          </a:p>
          <a:p>
            <a:pPr marL="0" indent="0" fontAlgn="base">
              <a:buNone/>
            </a:pPr>
            <a:r>
              <a:rPr lang="en-US" b="1" dirty="0"/>
              <a:t>d) </a:t>
            </a:r>
            <a:r>
              <a:rPr lang="en-US" b="1" u="sng" dirty="0"/>
              <a:t>Reduction in risks</a:t>
            </a:r>
            <a:r>
              <a:rPr lang="en-US" b="1" dirty="0"/>
              <a:t>: </a:t>
            </a:r>
            <a:r>
              <a:rPr lang="en-US" dirty="0"/>
              <a:t>Instead of developing the software product from scratch or from the beginning stage, developers develop the product from its existing stage to enhance some specific features brought in concern by stakeholders or its users. Such kind of practice reduces the chances of fault fallibility.</a:t>
            </a:r>
          </a:p>
          <a:p>
            <a:pPr marL="0" indent="0" fontAlgn="base">
              <a:buNone/>
            </a:pPr>
            <a:r>
              <a:rPr lang="en-US" b="1" dirty="0"/>
              <a:t>e) </a:t>
            </a:r>
            <a:r>
              <a:rPr lang="en-US" b="1" u="sng" dirty="0"/>
              <a:t>Saves time</a:t>
            </a:r>
            <a:r>
              <a:rPr lang="en-US" b="1" dirty="0"/>
              <a:t>: </a:t>
            </a:r>
            <a:r>
              <a:rPr lang="en-US" dirty="0"/>
              <a:t>As stated above, the product is developed from the existing stage rather than the beginning stage, so the time consumed in software engineering is lesser.</a:t>
            </a:r>
          </a:p>
          <a:p>
            <a:pPr marL="0" indent="0" fontAlgn="base">
              <a:buNone/>
            </a:pPr>
            <a:r>
              <a:rPr lang="en-US" b="1" dirty="0"/>
              <a:t>f) </a:t>
            </a:r>
            <a:r>
              <a:rPr lang="en-US" b="1" u="sng" dirty="0"/>
              <a:t>Optimization</a:t>
            </a:r>
            <a:r>
              <a:rPr lang="en-US" b="1" dirty="0"/>
              <a:t>: </a:t>
            </a:r>
            <a:r>
              <a:rPr lang="en-US" dirty="0"/>
              <a:t>This process refines the system features, and functionalities and reduces the complexity of the product by consistent optimization as maximum as </a:t>
            </a:r>
            <a:r>
              <a:rPr lang="en-US"/>
              <a:t>possible.</a:t>
            </a:r>
            <a:endParaRPr lang="en-US" dirty="0"/>
          </a:p>
        </p:txBody>
      </p:sp>
    </p:spTree>
    <p:extLst>
      <p:ext uri="{BB962C8B-B14F-4D97-AF65-F5344CB8AC3E}">
        <p14:creationId xmlns:p14="http://schemas.microsoft.com/office/powerpoint/2010/main" val="37436607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9CC8-FCBD-B5EA-02E7-3C4C23DC603A}"/>
              </a:ext>
            </a:extLst>
          </p:cNvPr>
          <p:cNvSpPr>
            <a:spLocks noGrp="1"/>
          </p:cNvSpPr>
          <p:nvPr>
            <p:ph type="title"/>
          </p:nvPr>
        </p:nvSpPr>
        <p:spPr/>
        <p:txBody>
          <a:bodyPr>
            <a:normAutofit/>
          </a:bodyPr>
          <a:lstStyle/>
          <a:p>
            <a:r>
              <a:rPr lang="en-US" dirty="0"/>
              <a:t>Objectives of Software Reliability Testing</a:t>
            </a:r>
            <a:endParaRPr lang="en-IN" dirty="0"/>
          </a:p>
        </p:txBody>
      </p:sp>
      <p:sp>
        <p:nvSpPr>
          <p:cNvPr id="3" name="Text Placeholder 2">
            <a:extLst>
              <a:ext uri="{FF2B5EF4-FFF2-40B4-BE49-F238E27FC236}">
                <a16:creationId xmlns:a16="http://schemas.microsoft.com/office/drawing/2014/main" id="{2D71FF5A-C1A1-472E-2A26-2FD190A110BC}"/>
              </a:ext>
            </a:extLst>
          </p:cNvPr>
          <p:cNvSpPr>
            <a:spLocks noGrp="1"/>
          </p:cNvSpPr>
          <p:nvPr>
            <p:ph type="body" idx="1"/>
          </p:nvPr>
        </p:nvSpPr>
        <p:spPr/>
        <p:txBody>
          <a:bodyPr>
            <a:normAutofit fontScale="70000" lnSpcReduction="20000"/>
          </a:bodyPr>
          <a:lstStyle/>
          <a:p>
            <a:pPr algn="just"/>
            <a:r>
              <a:rPr lang="en-US" dirty="0"/>
              <a:t>The reliability testing determines the permanent structure of the repeated errors in the software.</a:t>
            </a:r>
          </a:p>
          <a:p>
            <a:pPr algn="just"/>
            <a:r>
              <a:rPr lang="en-US" dirty="0"/>
              <a:t>The software reliability testing counts the total number of failures encountered in a particular period of time.</a:t>
            </a:r>
          </a:p>
          <a:p>
            <a:pPr algn="just"/>
            <a:r>
              <a:rPr lang="en-US" dirty="0"/>
              <a:t>The software reliability testing identifies the root cause of the failures.</a:t>
            </a:r>
          </a:p>
          <a:p>
            <a:pPr algn="just"/>
            <a:r>
              <a:rPr lang="en-US" dirty="0"/>
              <a:t>The reliability testing helps to perform performance testing of numerous components of the software after resolving the bugs.</a:t>
            </a:r>
          </a:p>
          <a:p>
            <a:pPr algn="just"/>
            <a:r>
              <a:rPr lang="en-US" dirty="0"/>
              <a:t>The reliability testing builds the trust, confidence, and faith of the stakeholders, and customers on the software by delivering quality, and solving the customers needs.</a:t>
            </a:r>
          </a:p>
          <a:p>
            <a:pPr algn="just"/>
            <a:r>
              <a:rPr lang="en-US" dirty="0"/>
              <a:t>The reliability testing analyzes whether the software can be used consistently without compromising on the security, reliability, performance, dependability etc.</a:t>
            </a:r>
          </a:p>
          <a:p>
            <a:pPr algn="just"/>
            <a:r>
              <a:rPr lang="en-US" dirty="0"/>
              <a:t>The reliability testing ensures that in the absence of unforeseen shutdown or degradation, the software operates with a constant performance level under certain operating conditions.</a:t>
            </a:r>
          </a:p>
          <a:p>
            <a:endParaRPr lang="en-IN" dirty="0"/>
          </a:p>
        </p:txBody>
      </p:sp>
    </p:spTree>
    <p:extLst>
      <p:ext uri="{BB962C8B-B14F-4D97-AF65-F5344CB8AC3E}">
        <p14:creationId xmlns:p14="http://schemas.microsoft.com/office/powerpoint/2010/main" val="30945198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4731-B5C4-AF04-34A5-21E639D4C137}"/>
              </a:ext>
            </a:extLst>
          </p:cNvPr>
          <p:cNvSpPr>
            <a:spLocks noGrp="1"/>
          </p:cNvSpPr>
          <p:nvPr>
            <p:ph type="title"/>
          </p:nvPr>
        </p:nvSpPr>
        <p:spPr/>
        <p:txBody>
          <a:bodyPr/>
          <a:lstStyle/>
          <a:p>
            <a:r>
              <a:rPr lang="en-US" dirty="0"/>
              <a:t>Failure and Faults, Reliability Models</a:t>
            </a:r>
            <a:endParaRPr lang="en-IN" dirty="0"/>
          </a:p>
        </p:txBody>
      </p:sp>
      <p:sp>
        <p:nvSpPr>
          <p:cNvPr id="3" name="Text Placeholder 2">
            <a:extLst>
              <a:ext uri="{FF2B5EF4-FFF2-40B4-BE49-F238E27FC236}">
                <a16:creationId xmlns:a16="http://schemas.microsoft.com/office/drawing/2014/main" id="{11204323-3C3F-2703-0182-D450CAB37366}"/>
              </a:ext>
            </a:extLst>
          </p:cNvPr>
          <p:cNvSpPr>
            <a:spLocks noGrp="1"/>
          </p:cNvSpPr>
          <p:nvPr>
            <p:ph type="body" idx="1"/>
          </p:nvPr>
        </p:nvSpPr>
        <p:spPr/>
        <p:txBody>
          <a:bodyPr>
            <a:normAutofit fontScale="77500" lnSpcReduction="20000"/>
          </a:bodyPr>
          <a:lstStyle/>
          <a:p>
            <a:pPr algn="just"/>
            <a:r>
              <a:rPr lang="en-US" dirty="0"/>
              <a:t>The existence of faults in the software causes software failure. However, software defects do not always imply that the system will fail. System failures are critical, and their recovery is expensive because they sometimes harm software and the hardware, and in the worst-case scenario, the hardware is entirely destroyed. However, not every software failure leads to a situation like this, but many do. Also, if the program fails to meet the user requirements that it was designed to fulfil, it is labelled a software failure.</a:t>
            </a:r>
          </a:p>
          <a:p>
            <a:pPr algn="just"/>
            <a:r>
              <a:rPr lang="en-US" dirty="0"/>
              <a:t>Bugs, ambiguities, oversights, or misinterpretations of the software's criteria are supposed to meet cause software failure. Carelessness or incompetence in writing code, insufficient testing, inappropriate or unanticipated software usage, or other unforeseen problems can also be the reason for software failure.</a:t>
            </a:r>
          </a:p>
          <a:p>
            <a:pPr algn="just"/>
            <a:r>
              <a:rPr lang="en-US" dirty="0"/>
              <a:t>As a result, software failures were </a:t>
            </a:r>
            <a:r>
              <a:rPr lang="en-US" dirty="0" err="1"/>
              <a:t>categorised</a:t>
            </a:r>
            <a:r>
              <a:rPr lang="en-US" dirty="0"/>
              <a:t> to ascertain their hardware </a:t>
            </a:r>
            <a:r>
              <a:rPr lang="en-US" dirty="0" err="1"/>
              <a:t>behaviour</a:t>
            </a:r>
            <a:r>
              <a:rPr lang="en-US" dirty="0"/>
              <a:t> and features, such as whether or not they were recoverable.</a:t>
            </a:r>
          </a:p>
          <a:p>
            <a:endParaRPr lang="en-IN" dirty="0"/>
          </a:p>
        </p:txBody>
      </p:sp>
    </p:spTree>
    <p:extLst>
      <p:ext uri="{BB962C8B-B14F-4D97-AF65-F5344CB8AC3E}">
        <p14:creationId xmlns:p14="http://schemas.microsoft.com/office/powerpoint/2010/main" val="34878732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FF29-D698-7FF1-6106-ADBCD0EA3D9E}"/>
              </a:ext>
            </a:extLst>
          </p:cNvPr>
          <p:cNvSpPr>
            <a:spLocks noGrp="1"/>
          </p:cNvSpPr>
          <p:nvPr>
            <p:ph type="title"/>
          </p:nvPr>
        </p:nvSpPr>
        <p:spPr/>
        <p:txBody>
          <a:bodyPr>
            <a:normAutofit/>
          </a:bodyPr>
          <a:lstStyle/>
          <a:p>
            <a:r>
              <a:rPr lang="en-US" b="1" dirty="0"/>
              <a:t>Types of Software Failures</a:t>
            </a:r>
            <a:endParaRPr lang="en-IN" dirty="0"/>
          </a:p>
        </p:txBody>
      </p:sp>
      <p:sp>
        <p:nvSpPr>
          <p:cNvPr id="3" name="Text Placeholder 2">
            <a:extLst>
              <a:ext uri="{FF2B5EF4-FFF2-40B4-BE49-F238E27FC236}">
                <a16:creationId xmlns:a16="http://schemas.microsoft.com/office/drawing/2014/main" id="{F3CD178D-DEA7-EBA7-E6B7-399624A0D12A}"/>
              </a:ext>
            </a:extLst>
          </p:cNvPr>
          <p:cNvSpPr>
            <a:spLocks noGrp="1"/>
          </p:cNvSpPr>
          <p:nvPr>
            <p:ph type="body" idx="1"/>
          </p:nvPr>
        </p:nvSpPr>
        <p:spPr>
          <a:xfrm>
            <a:off x="147484" y="1417639"/>
            <a:ext cx="11956026" cy="5440361"/>
          </a:xfrm>
        </p:spPr>
        <p:txBody>
          <a:bodyPr>
            <a:normAutofit fontScale="32500" lnSpcReduction="20000"/>
          </a:bodyPr>
          <a:lstStyle/>
          <a:p>
            <a:r>
              <a:rPr lang="en-US" sz="5600" b="1" dirty="0"/>
              <a:t>Transient failure</a:t>
            </a:r>
            <a:r>
              <a:rPr lang="en-US" sz="5600" dirty="0"/>
              <a:t>: </a:t>
            </a:r>
            <a:br>
              <a:rPr lang="en-US" sz="5600" dirty="0"/>
            </a:br>
            <a:r>
              <a:rPr lang="en-US" sz="5600" dirty="0"/>
              <a:t>Only specific input values result in transient software failures. These values often fall outside the system's acceptable range, resulting in system failure. As a result, the program is checked for both acceptable and erroneous inputs during testing to ensure that the software's </a:t>
            </a:r>
            <a:r>
              <a:rPr lang="en-US" sz="5600" dirty="0" err="1"/>
              <a:t>behaviour</a:t>
            </a:r>
            <a:r>
              <a:rPr lang="en-US" sz="5600" dirty="0"/>
              <a:t> and reliability are examined. Thus, such scenarios are avoided to the maximum extent possible.</a:t>
            </a:r>
          </a:p>
          <a:p>
            <a:r>
              <a:rPr lang="en-US" sz="5600" b="1" dirty="0"/>
              <a:t>Permanent failure</a:t>
            </a:r>
            <a:r>
              <a:rPr lang="en-US" sz="5600" dirty="0"/>
              <a:t>:</a:t>
            </a:r>
            <a:br>
              <a:rPr lang="en-US" sz="5600" dirty="0"/>
            </a:br>
            <a:r>
              <a:rPr lang="en-US" sz="5600" dirty="0"/>
              <a:t>All input values are affected by this type of software failure. In such circumstances, an error-prone function is invoked via internal calling, and the error in it causes the failure. Infinite loops in the function, for example, lead the system to carry added strain, which results in complete system failure when it surpasses the limit.</a:t>
            </a:r>
          </a:p>
          <a:p>
            <a:r>
              <a:rPr lang="en-US" sz="5600" b="1" dirty="0"/>
              <a:t>Recoverable failure</a:t>
            </a:r>
            <a:r>
              <a:rPr lang="en-US" sz="5600" dirty="0"/>
              <a:t>: (DEADLOCK)</a:t>
            </a:r>
            <a:br>
              <a:rPr lang="en-US" sz="5600" dirty="0"/>
            </a:br>
            <a:r>
              <a:rPr lang="en-US" sz="5600" dirty="0"/>
              <a:t>Recoverable system failures occur when they fail to respond to any user's commands for some time. In such circumstances, the system will typically hang, not operate, and the screen may go blank. After a while, the system will attempt to remedy the issue, and the software will begin to function again.</a:t>
            </a:r>
          </a:p>
          <a:p>
            <a:r>
              <a:rPr lang="en-US" sz="5600" b="1" dirty="0"/>
              <a:t>Unrecoverable failure</a:t>
            </a:r>
            <a:r>
              <a:rPr lang="en-US" sz="5600" dirty="0"/>
              <a:t>:</a:t>
            </a:r>
            <a:br>
              <a:rPr lang="en-US" sz="5600" dirty="0"/>
            </a:br>
            <a:r>
              <a:rPr lang="en-US" sz="5600" dirty="0"/>
              <a:t>The most substantial hardware damage is frequently caused by unrecoverable software. When this software fails, it is unable to recover. Most of the time, they destroy hardware components or necessitate the system to be restarted, causing unpredictable </a:t>
            </a:r>
            <a:r>
              <a:rPr lang="en-US" sz="5600" dirty="0" err="1"/>
              <a:t>behaviour</a:t>
            </a:r>
            <a:r>
              <a:rPr lang="en-US" sz="5600" dirty="0"/>
              <a:t> in other ongoing apps. </a:t>
            </a:r>
          </a:p>
          <a:p>
            <a:r>
              <a:rPr lang="en-US" sz="5600" b="1" dirty="0"/>
              <a:t>Cosmic failure</a:t>
            </a:r>
            <a:r>
              <a:rPr lang="en-US" sz="5600" dirty="0"/>
              <a:t>: (</a:t>
            </a:r>
            <a:r>
              <a:rPr lang="en-US" sz="6000" dirty="0"/>
              <a:t>glitch)</a:t>
            </a:r>
            <a:br>
              <a:rPr lang="en-US" sz="5600" dirty="0"/>
            </a:br>
            <a:r>
              <a:rPr lang="en-US" sz="5600" dirty="0"/>
              <a:t>The least harmful classification of software failures is cosmic. They don't seem to cause any issues with other software or hardware. They may cause minor inconveniences, such as causing the mouse to become stuck in one location for an extended period, and so on. In this form of software failure, no inaccurate results are provided.</a:t>
            </a:r>
          </a:p>
          <a:p>
            <a:endParaRPr lang="en-IN" dirty="0"/>
          </a:p>
        </p:txBody>
      </p:sp>
    </p:spTree>
    <p:extLst>
      <p:ext uri="{BB962C8B-B14F-4D97-AF65-F5344CB8AC3E}">
        <p14:creationId xmlns:p14="http://schemas.microsoft.com/office/powerpoint/2010/main" val="3071669173"/>
      </p:ext>
    </p:extLst>
  </p:cSld>
  <p:clrMapOvr>
    <a:masterClrMapping/>
  </p:clrMapOvr>
  <p:transition spd="med"/>
</p:sld>
</file>

<file path=ppt/theme/theme1.xml><?xml version="1.0" encoding="utf-8"?>
<a:theme xmlns:a="http://schemas.openxmlformats.org/drawingml/2006/main" name="Amity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mitytheme" id="{006DA18D-6B14-450D-8B2F-FB9FC06C4B65}" vid="{397C3CD1-3AB9-4E29-AF7C-2CD897A17D5E}"/>
    </a:ext>
  </a:extLst>
</a:theme>
</file>

<file path=docProps/app.xml><?xml version="1.0" encoding="utf-8"?>
<Properties xmlns="http://schemas.openxmlformats.org/officeDocument/2006/extended-properties" xmlns:vt="http://schemas.openxmlformats.org/officeDocument/2006/docPropsVTypes">
  <Template>Amitytheme</Template>
  <TotalTime>24062</TotalTime>
  <Words>6893</Words>
  <Application>Microsoft Office PowerPoint</Application>
  <PresentationFormat>Widescreen</PresentationFormat>
  <Paragraphs>324</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Nunito</vt:lpstr>
      <vt:lpstr>Amitytheme</vt:lpstr>
      <vt:lpstr>Module IV</vt:lpstr>
      <vt:lpstr>contents</vt:lpstr>
      <vt:lpstr>Software Reliability</vt:lpstr>
      <vt:lpstr>Software Reliability Testing</vt:lpstr>
      <vt:lpstr>PowerPoint Presentation</vt:lpstr>
      <vt:lpstr>Ways To Perform The Software Reliability Testing</vt:lpstr>
      <vt:lpstr>Objectives of Software Reliability Testing</vt:lpstr>
      <vt:lpstr>Failure and Faults, Reliability Models</vt:lpstr>
      <vt:lpstr>Types of Software Failures</vt:lpstr>
      <vt:lpstr>Software reliability models </vt:lpstr>
      <vt:lpstr>Cont.</vt:lpstr>
      <vt:lpstr>Cont.</vt:lpstr>
      <vt:lpstr>Basic Execution Time Model (Musa-Okumoto) </vt:lpstr>
      <vt:lpstr>Cont.. </vt:lpstr>
      <vt:lpstr>PowerPoint Presentation</vt:lpstr>
      <vt:lpstr>Logarithmic Poisson Model </vt:lpstr>
      <vt:lpstr>PowerPoint Presentation</vt:lpstr>
      <vt:lpstr>Cont.</vt:lpstr>
      <vt:lpstr>Testing Types</vt:lpstr>
      <vt:lpstr>Cont.</vt:lpstr>
      <vt:lpstr>Functional (Black-Box) Testing</vt:lpstr>
      <vt:lpstr>Structural (White-Box) Testing</vt:lpstr>
      <vt:lpstr>Levels of Testing </vt:lpstr>
      <vt:lpstr>Functional testing: Boundary value analysis, Equivalence class testing, </vt:lpstr>
      <vt:lpstr>Equivalence Class Partitioning (ECP) </vt:lpstr>
      <vt:lpstr>Cont.</vt:lpstr>
      <vt:lpstr>Boundary Value Analysis (BVA) </vt:lpstr>
      <vt:lpstr>Cont.</vt:lpstr>
      <vt:lpstr>Decision table testing, </vt:lpstr>
      <vt:lpstr>Decision Table in Test Designing Decision Table</vt:lpstr>
      <vt:lpstr>Advantages of Decision Table</vt:lpstr>
      <vt:lpstr>Cause effect graphing,</vt:lpstr>
      <vt:lpstr>Steps used in deriving test cases using this technique are:</vt:lpstr>
      <vt:lpstr>PowerPoint Presentation</vt:lpstr>
      <vt:lpstr>Structural Software Testing</vt:lpstr>
      <vt:lpstr>Core Structural Testing Techniques</vt:lpstr>
      <vt:lpstr>PowerPoint Presentation</vt:lpstr>
      <vt:lpstr>Data Flow Testing</vt:lpstr>
      <vt:lpstr>Mutation Testing</vt:lpstr>
      <vt:lpstr>Objective of MT</vt:lpstr>
      <vt:lpstr>Testing Levels </vt:lpstr>
      <vt:lpstr>Unit testing</vt:lpstr>
      <vt:lpstr>Unit testing strategies</vt:lpstr>
      <vt:lpstr>Integration Testing</vt:lpstr>
      <vt:lpstr>Steps to Integration testing </vt:lpstr>
      <vt:lpstr>System Testing </vt:lpstr>
      <vt:lpstr>Debugging</vt:lpstr>
      <vt:lpstr>Debugging Tools</vt:lpstr>
      <vt:lpstr>Testing Tools</vt:lpstr>
      <vt:lpstr>Categories of Software Testing Tools </vt:lpstr>
      <vt:lpstr>Management of maintenance</vt:lpstr>
      <vt:lpstr>Software maintenance models</vt:lpstr>
      <vt:lpstr>Cont.</vt:lpstr>
      <vt:lpstr>Reverse Engineering </vt:lpstr>
      <vt:lpstr>Uses of Software Reverse Engineering </vt:lpstr>
      <vt:lpstr>Advantages of Software Maintenance </vt:lpstr>
      <vt:lpstr>Disadvantages of Software Maintenance </vt:lpstr>
      <vt:lpstr>Software RE-engineering</vt:lpstr>
      <vt:lpstr>PowerPoint Presentation</vt:lpstr>
      <vt:lpstr>Steps</vt:lpstr>
      <vt:lpstr>Advantage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k52267</dc:creator>
  <cp:lastModifiedBy>Dr. Dinesh Sharma</cp:lastModifiedBy>
  <cp:revision>20</cp:revision>
  <dcterms:created xsi:type="dcterms:W3CDTF">2026-03-16T09:33:41Z</dcterms:created>
  <dcterms:modified xsi:type="dcterms:W3CDTF">2026-06-08T15:55:53Z</dcterms:modified>
</cp:coreProperties>
</file>